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9" r:id="rId1"/>
  </p:sldMasterIdLst>
  <p:notesMasterIdLst>
    <p:notesMasterId r:id="rId45"/>
  </p:notesMasterIdLst>
  <p:handoutMasterIdLst>
    <p:handoutMasterId r:id="rId46"/>
  </p:handoutMasterIdLst>
  <p:sldIdLst>
    <p:sldId id="625" r:id="rId2"/>
    <p:sldId id="626" r:id="rId3"/>
    <p:sldId id="570" r:id="rId4"/>
    <p:sldId id="577" r:id="rId5"/>
    <p:sldId id="627" r:id="rId6"/>
    <p:sldId id="628" r:id="rId7"/>
    <p:sldId id="629" r:id="rId8"/>
    <p:sldId id="630" r:id="rId9"/>
    <p:sldId id="631" r:id="rId10"/>
    <p:sldId id="632" r:id="rId11"/>
    <p:sldId id="578" r:id="rId12"/>
    <p:sldId id="538" r:id="rId13"/>
    <p:sldId id="584" r:id="rId14"/>
    <p:sldId id="633" r:id="rId15"/>
    <p:sldId id="634" r:id="rId16"/>
    <p:sldId id="635" r:id="rId17"/>
    <p:sldId id="636" r:id="rId18"/>
    <p:sldId id="637" r:id="rId19"/>
    <p:sldId id="638" r:id="rId20"/>
    <p:sldId id="589" r:id="rId21"/>
    <p:sldId id="617" r:id="rId22"/>
    <p:sldId id="605" r:id="rId23"/>
    <p:sldId id="599" r:id="rId24"/>
    <p:sldId id="591" r:id="rId25"/>
    <p:sldId id="624" r:id="rId26"/>
    <p:sldId id="640" r:id="rId27"/>
    <p:sldId id="641" r:id="rId28"/>
    <p:sldId id="642" r:id="rId29"/>
    <p:sldId id="643" r:id="rId30"/>
    <p:sldId id="644" r:id="rId31"/>
    <p:sldId id="645" r:id="rId32"/>
    <p:sldId id="646" r:id="rId33"/>
    <p:sldId id="647" r:id="rId34"/>
    <p:sldId id="650" r:id="rId35"/>
    <p:sldId id="595" r:id="rId36"/>
    <p:sldId id="580" r:id="rId37"/>
    <p:sldId id="539" r:id="rId38"/>
    <p:sldId id="504" r:id="rId39"/>
    <p:sldId id="652" r:id="rId40"/>
    <p:sldId id="581" r:id="rId41"/>
    <p:sldId id="502" r:id="rId42"/>
    <p:sldId id="519" r:id="rId43"/>
    <p:sldId id="616" r:id="rId44"/>
  </p:sldIdLst>
  <p:sldSz cx="12192000" cy="6858000"/>
  <p:notesSz cx="7099300" cy="10234613"/>
  <p:custDataLst>
    <p:tags r:id="rId47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18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37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56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75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5943" algn="l" defTabSz="914377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131" algn="l" defTabSz="914377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320" algn="l" defTabSz="914377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509" algn="l" defTabSz="914377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6699FF"/>
    <a:srgbClr val="FFFF00"/>
    <a:srgbClr val="3333FF"/>
    <a:srgbClr val="FF3300"/>
    <a:srgbClr val="CC00CC"/>
    <a:srgbClr val="CC99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82591" autoAdjust="0"/>
  </p:normalViewPr>
  <p:slideViewPr>
    <p:cSldViewPr>
      <p:cViewPr varScale="1">
        <p:scale>
          <a:sx n="134" d="100"/>
          <a:sy n="134" d="100"/>
        </p:scale>
        <p:origin x="129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gs" Target="tags/tag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fld id="{99AAE826-0B2E-48F8-ACD4-71C5A7DC13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2910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jp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71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8113" y="768350"/>
            <a:ext cx="6823075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30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30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fld id="{B0040D82-CA6B-4740-BC94-BE04A4C441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5747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8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37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566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75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retain proper</a:t>
            </a:r>
            <a:r>
              <a:rPr lang="en-US" baseline="0" dirty="0"/>
              <a:t> attribution, including the reference to </a:t>
            </a:r>
            <a:r>
              <a:rPr lang="en-US" baseline="0" dirty="0" err="1"/>
              <a:t>ai.berkeley.edu</a:t>
            </a:r>
            <a:r>
              <a:rPr lang="en-US" baseline="0" dirty="0"/>
              <a:t>.  Thanks!</a:t>
            </a:r>
            <a:endParaRPr lang="en-US" sz="1200" dirty="0">
              <a:latin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040D82-CA6B-4740-BC94-BE04A4C4412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870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040D82-CA6B-4740-BC94-BE04A4C4412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83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040D82-CA6B-4740-BC94-BE04A4C4412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832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8113" y="768350"/>
            <a:ext cx="6823075" cy="3838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www.wired.com</a:t>
            </a:r>
            <a:r>
              <a:rPr lang="en-US" dirty="0"/>
              <a:t>/</a:t>
            </a:r>
            <a:r>
              <a:rPr lang="en-US" dirty="0" err="1"/>
              <a:t>dangerroom</a:t>
            </a:r>
            <a:r>
              <a:rPr lang="en-US" dirty="0"/>
              <a:t>/2012/10/</a:t>
            </a:r>
            <a:r>
              <a:rPr lang="en-US" dirty="0" err="1"/>
              <a:t>darpa</a:t>
            </a:r>
            <a:r>
              <a:rPr lang="en-US" dirty="0"/>
              <a:t>-rescue-robot/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98C43B-97A5-46F4-BA3E-6687F8D44E71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09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Roomba .</a:t>
            </a:r>
            <a:r>
              <a:rPr lang="en-US" dirty="0" err="1"/>
              <a:t>flv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040D82-CA6B-4740-BC94-BE04A4C4412A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350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044580"/>
            <a:ext cx="12192000" cy="14700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3657600"/>
            <a:ext cx="12192000" cy="1524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81962B-DAC8-4B23-8523-0185CAF8D20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E75978-18E4-4AAB-A3EE-5724E86C2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0620D6-C1BF-4CC6-AB88-EB6FF9EDF9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45C747-C1F6-4B31-B41D-D48BF0ABAD8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67" indent="0">
              <a:buNone/>
              <a:defRPr sz="1900"/>
            </a:lvl2pPr>
            <a:lvl3pPr marL="914332" indent="0">
              <a:buNone/>
              <a:defRPr sz="1600"/>
            </a:lvl3pPr>
            <a:lvl4pPr marL="1371498" indent="0">
              <a:buNone/>
              <a:defRPr sz="1500"/>
            </a:lvl4pPr>
            <a:lvl5pPr marL="1828664" indent="0">
              <a:buNone/>
              <a:defRPr sz="1500"/>
            </a:lvl5pPr>
            <a:lvl6pPr marL="2285830" indent="0">
              <a:buNone/>
              <a:defRPr sz="1500"/>
            </a:lvl6pPr>
            <a:lvl7pPr marL="2742994" indent="0">
              <a:buNone/>
              <a:defRPr sz="1500"/>
            </a:lvl7pPr>
            <a:lvl8pPr marL="3200160" indent="0">
              <a:buNone/>
              <a:defRPr sz="1500"/>
            </a:lvl8pPr>
            <a:lvl9pPr marL="3657327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E33C96-9C8D-47E6-A2F7-0F0C804AD19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A31510-307B-4174-B92F-78C17422807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9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9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36FD2A-A607-4DBF-BC3D-3EA8462CCAF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C246AF-8361-4E01-9FA3-CD967FE2631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0D1207-D10C-41B1-8A40-96050EFB55E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3" y="273054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4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67" indent="0">
              <a:buNone/>
              <a:defRPr sz="1200"/>
            </a:lvl2pPr>
            <a:lvl3pPr marL="914332" indent="0">
              <a:buNone/>
              <a:defRPr sz="11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EE8B8F-7AB2-4DCE-A92A-47A6845E544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67" indent="0">
              <a:buNone/>
              <a:defRPr sz="2800"/>
            </a:lvl2pPr>
            <a:lvl3pPr marL="914332" indent="0">
              <a:buNone/>
              <a:defRPr sz="2400"/>
            </a:lvl3pPr>
            <a:lvl4pPr marL="1371498" indent="0">
              <a:buNone/>
              <a:defRPr sz="2000"/>
            </a:lvl4pPr>
            <a:lvl5pPr marL="1828664" indent="0">
              <a:buNone/>
              <a:defRPr sz="2000"/>
            </a:lvl5pPr>
            <a:lvl6pPr marL="2285830" indent="0">
              <a:buNone/>
              <a:defRPr sz="2000"/>
            </a:lvl6pPr>
            <a:lvl7pPr marL="2742994" indent="0">
              <a:buNone/>
              <a:defRPr sz="2000"/>
            </a:lvl7pPr>
            <a:lvl8pPr marL="3200160" indent="0">
              <a:buNone/>
              <a:defRPr sz="2000"/>
            </a:lvl8pPr>
            <a:lvl9pPr marL="3657327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457167" indent="0">
              <a:buNone/>
              <a:defRPr sz="1200"/>
            </a:lvl2pPr>
            <a:lvl3pPr marL="914332" indent="0">
              <a:buNone/>
              <a:defRPr sz="11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5E8749-5418-4A50-B5FF-FA890BBD0C0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25400"/>
            <a:ext cx="12192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97002"/>
            <a:ext cx="11379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algn="ctr"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pPr>
              <a:defRPr/>
            </a:pPr>
            <a:fld id="{964C3DCC-CF70-46B7-BF24-51A4BF48B86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1031243"/>
            <a:ext cx="12192000" cy="6095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34" tIns="45718" rIns="91434" bIns="45718" anchor="ctr"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67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332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498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664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874" indent="-34287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3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742895" indent="-28573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2914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080" indent="-228584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4pPr>
      <a:lvl5pPr marL="2057247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5pPr>
      <a:lvl6pPr marL="2514412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578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8744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5910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2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acman.elstonj.com/data/photos/imgp5474.jpg" TargetMode="External"/><Relationship Id="rId5" Type="http://schemas.openxmlformats.org/officeDocument/2006/relationships/image" Target="../media/image27.jpeg"/><Relationship Id="rId4" Type="http://schemas.openxmlformats.org/officeDocument/2006/relationships/hyperlink" Target="http://pacman.elstonj.com/data/photos/imgp5465.jpg" TargetMode="External"/><Relationship Id="rId9" Type="http://schemas.openxmlformats.org/officeDocument/2006/relationships/image" Target="../media/image30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47800"/>
            <a:ext cx="4876800" cy="4729164"/>
          </a:xfrm>
        </p:spPr>
        <p:txBody>
          <a:bodyPr/>
          <a:lstStyle/>
          <a:p>
            <a:r>
              <a:rPr lang="en-US" dirty="0"/>
              <a:t>Final prep page up</a:t>
            </a:r>
          </a:p>
          <a:p>
            <a:pPr lvl="1"/>
            <a:r>
              <a:rPr lang="en-US" dirty="0"/>
              <a:t>Office hours (34hrs total)</a:t>
            </a:r>
          </a:p>
          <a:p>
            <a:pPr lvl="1"/>
            <a:r>
              <a:rPr lang="en-US" dirty="0"/>
              <a:t>Past exams</a:t>
            </a:r>
          </a:p>
          <a:p>
            <a:pPr lvl="1"/>
            <a:r>
              <a:rPr lang="en-US" dirty="0"/>
              <a:t>Exam specifics</a:t>
            </a:r>
          </a:p>
          <a:p>
            <a:pPr lvl="1"/>
            <a:r>
              <a:rPr lang="en-US" dirty="0"/>
              <a:t>Practice Final (optional)</a:t>
            </a:r>
          </a:p>
          <a:p>
            <a:pPr lvl="2"/>
            <a:r>
              <a:rPr lang="en-US" dirty="0"/>
              <a:t>1pt EC on final </a:t>
            </a:r>
          </a:p>
          <a:p>
            <a:pPr lvl="2"/>
            <a:r>
              <a:rPr lang="en-US" dirty="0"/>
              <a:t>Due 5/10</a:t>
            </a:r>
          </a:p>
          <a:p>
            <a:pPr lvl="4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6858000" y="1524000"/>
            <a:ext cx="48768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dirty="0"/>
              <a:t>Project 5</a:t>
            </a:r>
          </a:p>
          <a:p>
            <a:pPr lvl="1"/>
            <a:r>
              <a:rPr lang="en-US" dirty="0"/>
              <a:t>Optional (drop lowest)</a:t>
            </a:r>
          </a:p>
          <a:p>
            <a:pPr lvl="1"/>
            <a:r>
              <a:rPr lang="en-US" dirty="0"/>
              <a:t>Due 5/9 at 5pm</a:t>
            </a:r>
          </a:p>
          <a:p>
            <a:pPr lvl="4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163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P3 Mini-Contest Results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6400" y="1219200"/>
            <a:ext cx="11379200" cy="4729164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1 [1760]	</a:t>
            </a:r>
            <a:r>
              <a:rPr lang="en-US" sz="2800" dirty="0" err="1"/>
              <a:t>aisaka</a:t>
            </a:r>
            <a:r>
              <a:rPr lang="en-US" sz="2800" dirty="0"/>
              <a:t>-taiga			Joseph </a:t>
            </a:r>
            <a:r>
              <a:rPr lang="en-US" sz="2800" dirty="0" err="1"/>
              <a:t>Hui</a:t>
            </a:r>
            <a:r>
              <a:rPr lang="en-US" sz="2800" dirty="0"/>
              <a:t> and Kevin Casey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FF3300"/>
                </a:solidFill>
              </a:rPr>
              <a:t>   [1747]	</a:t>
            </a:r>
            <a:r>
              <a:rPr lang="en-US" sz="2800" dirty="0" err="1">
                <a:solidFill>
                  <a:srgbClr val="FF3300"/>
                </a:solidFill>
              </a:rPr>
              <a:t>Staffodil</a:t>
            </a:r>
            <a:r>
              <a:rPr lang="en-US" sz="2800" dirty="0">
                <a:solidFill>
                  <a:srgbClr val="FF3300"/>
                </a:solidFill>
              </a:rPr>
              <a:t>			Staff</a:t>
            </a:r>
          </a:p>
          <a:p>
            <a:pPr marL="0" indent="0">
              <a:buNone/>
            </a:pPr>
            <a:r>
              <a:rPr lang="en-US" sz="2800" dirty="0"/>
              <a:t>2 [1721]	BOTS…			</a:t>
            </a:r>
            <a:r>
              <a:rPr lang="en-US" sz="2800" dirty="0" err="1"/>
              <a:t>Keonhwa</a:t>
            </a:r>
            <a:r>
              <a:rPr lang="en-US" sz="2800" dirty="0"/>
              <a:t> Song and Young </a:t>
            </a:r>
            <a:r>
              <a:rPr lang="en-US" sz="2800" dirty="0" err="1"/>
              <a:t>Seong</a:t>
            </a:r>
            <a:r>
              <a:rPr lang="en-US" sz="2800" dirty="0"/>
              <a:t> Kim</a:t>
            </a:r>
          </a:p>
          <a:p>
            <a:pPr marL="0" indent="0">
              <a:buNone/>
            </a:pPr>
            <a:r>
              <a:rPr lang="en-US" sz="2800" dirty="0"/>
              <a:t>3 [1704]	Catch me if you can	Fan Ye and </a:t>
            </a:r>
            <a:r>
              <a:rPr lang="en-US" sz="2800" dirty="0" err="1"/>
              <a:t>Tianhao</a:t>
            </a:r>
            <a:r>
              <a:rPr lang="en-US" sz="2800" dirty="0"/>
              <a:t> Zhang</a:t>
            </a:r>
          </a:p>
        </p:txBody>
      </p:sp>
    </p:spTree>
    <p:extLst>
      <p:ext uri="{BB962C8B-B14F-4D97-AF65-F5344CB8AC3E}">
        <p14:creationId xmlns:p14="http://schemas.microsoft.com/office/powerpoint/2010/main" val="277667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Contest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1000" y="-1066800"/>
            <a:ext cx="11430000" cy="7620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Contest Results!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1295400" y="5562601"/>
            <a:ext cx="9906000" cy="1401763"/>
          </a:xfrm>
        </p:spPr>
        <p:txBody>
          <a:bodyPr/>
          <a:lstStyle/>
          <a:p>
            <a:r>
              <a:rPr lang="en-US" sz="2800" dirty="0"/>
              <a:t>Challenges: Long term strategy, multiple agents, adversarial utilities, uncertainty about other agents’ positions, plans, etc.</a:t>
            </a:r>
          </a:p>
          <a:p>
            <a:endParaRPr lang="en-US" sz="2800" dirty="0"/>
          </a:p>
        </p:txBody>
      </p:sp>
      <p:pic>
        <p:nvPicPr>
          <p:cNvPr id="614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74729" y="1371602"/>
            <a:ext cx="9017073" cy="3990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Final Contest Statistics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39000" y="-1061552"/>
            <a:ext cx="4419600" cy="7609504"/>
          </a:xfrm>
          <a:prstGeom prst="rect">
            <a:avLst/>
          </a:prstGeom>
          <a:noFill/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6705600" cy="4525963"/>
          </a:xfrm>
        </p:spPr>
        <p:txBody>
          <a:bodyPr/>
          <a:lstStyle/>
          <a:p>
            <a:r>
              <a:rPr lang="en-US" sz="2800" dirty="0">
                <a:ea typeface="ＭＳ Ｐゴシック" pitchFamily="34" charset="-128"/>
              </a:rPr>
              <a:t>24 teams, thousands of matches!</a:t>
            </a:r>
          </a:p>
          <a:p>
            <a:pPr lvl="4"/>
            <a:endParaRPr lang="en-US" sz="1600" dirty="0">
              <a:ea typeface="ＭＳ Ｐゴシック" pitchFamily="34" charset="-128"/>
            </a:endParaRPr>
          </a:p>
          <a:p>
            <a:r>
              <a:rPr lang="en-US" sz="2800" dirty="0">
                <a:ea typeface="ＭＳ Ｐゴシック" pitchFamily="34" charset="-128"/>
              </a:rPr>
              <a:t>Naming trends:</a:t>
            </a:r>
          </a:p>
          <a:p>
            <a:pPr lvl="1"/>
            <a:r>
              <a:rPr lang="en-US" sz="2000" dirty="0">
                <a:ea typeface="ＭＳ Ｐゴシック" pitchFamily="34" charset="-128"/>
              </a:rPr>
              <a:t>Creative names:</a:t>
            </a:r>
          </a:p>
          <a:p>
            <a:pPr lvl="2"/>
            <a:r>
              <a:rPr lang="en-US" sz="1800" dirty="0">
                <a:ea typeface="ＭＳ Ｐゴシック" pitchFamily="34" charset="-128"/>
              </a:rPr>
              <a:t>best baseline </a:t>
            </a:r>
            <a:r>
              <a:rPr lang="en-US" sz="1800" dirty="0" err="1">
                <a:ea typeface="ＭＳ Ｐゴシック" pitchFamily="34" charset="-128"/>
              </a:rPr>
              <a:t>evar</a:t>
            </a:r>
            <a:endParaRPr lang="en-US" sz="1800" dirty="0">
              <a:ea typeface="ＭＳ Ｐゴシック" pitchFamily="34" charset="-128"/>
            </a:endParaRPr>
          </a:p>
          <a:p>
            <a:pPr lvl="2"/>
            <a:r>
              <a:rPr lang="en-US" sz="1800" dirty="0">
                <a:ea typeface="ＭＳ Ｐゴシック" pitchFamily="34" charset="-128"/>
              </a:rPr>
              <a:t>~ An instructor (Pieter Abbeel) thinks this is an ok bot ~</a:t>
            </a:r>
          </a:p>
          <a:p>
            <a:pPr lvl="2"/>
            <a:r>
              <a:rPr lang="en-US" sz="1600" dirty="0">
                <a:ea typeface="ＭＳ Ｐゴシック" pitchFamily="34" charset="-128"/>
              </a:rPr>
              <a:t>Touch My </a:t>
            </a:r>
            <a:r>
              <a:rPr lang="en-US" sz="1600" dirty="0" err="1">
                <a:ea typeface="ＭＳ Ｐゴシック" pitchFamily="34" charset="-128"/>
              </a:rPr>
              <a:t>Botty</a:t>
            </a:r>
            <a:r>
              <a:rPr lang="en-US" sz="1600" dirty="0">
                <a:ea typeface="ＭＳ Ｐゴシック" pitchFamily="34" charset="-128"/>
              </a:rPr>
              <a:t>, Put Me On The Floor, Wrestle Me Around, Play With Me Some More</a:t>
            </a:r>
          </a:p>
          <a:p>
            <a:pPr lvl="1"/>
            <a:r>
              <a:rPr lang="en-US" sz="2000" dirty="0">
                <a:ea typeface="ＭＳ Ｐゴシック" pitchFamily="34" charset="-128"/>
              </a:rPr>
              <a:t>Clear intent names: </a:t>
            </a:r>
          </a:p>
          <a:p>
            <a:pPr lvl="2"/>
            <a:r>
              <a:rPr lang="en-US" sz="1800" dirty="0">
                <a:ea typeface="ＭＳ Ｐゴシック" pitchFamily="34" charset="-128"/>
              </a:rPr>
              <a:t>Uninstall</a:t>
            </a:r>
          </a:p>
          <a:p>
            <a:pPr lvl="2"/>
            <a:r>
              <a:rPr lang="en-US" sz="1800" dirty="0">
                <a:ea typeface="ＭＳ Ｐゴシック" pitchFamily="34" charset="-128"/>
              </a:rPr>
              <a:t>placeholder</a:t>
            </a:r>
          </a:p>
          <a:p>
            <a:pPr lvl="1"/>
            <a:endParaRPr lang="en-US" sz="2000" dirty="0">
              <a:ea typeface="ＭＳ Ｐゴシック" pitchFamily="34" charset="-128"/>
            </a:endParaRPr>
          </a:p>
          <a:p>
            <a:r>
              <a:rPr lang="en-US" sz="2800" dirty="0">
                <a:ea typeface="ＭＳ Ｐゴシック" pitchFamily="34" charset="-128"/>
              </a:rPr>
              <a:t>Great work by everyone!</a:t>
            </a:r>
          </a:p>
          <a:p>
            <a:pPr lvl="4"/>
            <a:endParaRPr lang="en-US" sz="1200" dirty="0">
              <a:ea typeface="ＭＳ Ｐゴシック" pitchFamily="34" charset="-128"/>
            </a:endParaRPr>
          </a:p>
          <a:p>
            <a:r>
              <a:rPr lang="en-US" sz="2800" dirty="0">
                <a:ea typeface="ＭＳ Ｐゴシック" pitchFamily="34" charset="-128"/>
              </a:rPr>
              <a:t>Final results: now</a:t>
            </a:r>
          </a:p>
          <a:p>
            <a:pPr lvl="1"/>
            <a:endParaRPr lang="en-US" sz="2400" dirty="0">
              <a:ea typeface="ＭＳ Ｐゴシック" pitchFamily="34" charset="-128"/>
            </a:endParaRP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320800"/>
            <a:ext cx="12115800" cy="53086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3300"/>
                </a:solidFill>
              </a:rPr>
              <a:t>   [1657] 	</a:t>
            </a:r>
            <a:r>
              <a:rPr lang="en-US" sz="2400" dirty="0" err="1">
                <a:solidFill>
                  <a:srgbClr val="FF3300"/>
                </a:solidFill>
              </a:rPr>
              <a:t>Staffy</a:t>
            </a:r>
            <a:r>
              <a:rPr lang="en-US" sz="2400" dirty="0">
                <a:solidFill>
                  <a:srgbClr val="FF3300"/>
                </a:solidFill>
              </a:rPr>
              <a:t> Duck		Staff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3300"/>
                </a:solidFill>
              </a:rPr>
              <a:t>   [1651] 	</a:t>
            </a:r>
            <a:r>
              <a:rPr lang="en-US" sz="2400" dirty="0" err="1">
                <a:solidFill>
                  <a:srgbClr val="FF3300"/>
                </a:solidFill>
              </a:rPr>
              <a:t>Staffeinated</a:t>
            </a:r>
            <a:r>
              <a:rPr lang="en-US" sz="2400" dirty="0">
                <a:solidFill>
                  <a:srgbClr val="FF3300"/>
                </a:solidFill>
              </a:rPr>
              <a:t> </a:t>
            </a:r>
            <a:r>
              <a:rPr lang="en-US" sz="2400" dirty="0" err="1">
                <a:solidFill>
                  <a:srgbClr val="FF3300"/>
                </a:solidFill>
              </a:rPr>
              <a:t>Blitzbot</a:t>
            </a:r>
            <a:r>
              <a:rPr lang="en-US" sz="2400" dirty="0">
                <a:solidFill>
                  <a:srgbClr val="FF3300"/>
                </a:solidFill>
              </a:rPr>
              <a:t>	Staff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3300"/>
                </a:solidFill>
              </a:rPr>
              <a:t>   [1616] 	</a:t>
            </a:r>
            <a:r>
              <a:rPr lang="en-US" sz="2400" dirty="0" err="1">
                <a:solidFill>
                  <a:srgbClr val="FF3300"/>
                </a:solidFill>
              </a:rPr>
              <a:t>Staffosaurus</a:t>
            </a:r>
            <a:r>
              <a:rPr lang="en-US" sz="2400" dirty="0">
                <a:solidFill>
                  <a:srgbClr val="FF3300"/>
                </a:solidFill>
              </a:rPr>
              <a:t> Rex	Staff</a:t>
            </a:r>
          </a:p>
          <a:p>
            <a:pPr marL="0" indent="0">
              <a:buNone/>
            </a:pPr>
            <a:r>
              <a:rPr lang="en-US" sz="2400" dirty="0"/>
              <a:t>4 [1611] 	</a:t>
            </a:r>
            <a:r>
              <a:rPr lang="en-US" sz="2400" dirty="0" err="1"/>
              <a:t>Begierde</a:t>
            </a:r>
            <a:r>
              <a:rPr lang="en-US" sz="2400" dirty="0"/>
              <a:t> des </a:t>
            </a:r>
            <a:r>
              <a:rPr lang="en-US" sz="2400" dirty="0" err="1"/>
              <a:t>Zauberer</a:t>
            </a:r>
            <a:r>
              <a:rPr lang="en-US" sz="2400" dirty="0"/>
              <a:t>	Alexander </a:t>
            </a:r>
            <a:r>
              <a:rPr lang="en-US" sz="2400" dirty="0" err="1"/>
              <a:t>Irpan</a:t>
            </a:r>
            <a:r>
              <a:rPr lang="en-US" sz="2400" dirty="0"/>
              <a:t> and </a:t>
            </a:r>
            <a:r>
              <a:rPr lang="en-US" sz="2400" dirty="0" err="1"/>
              <a:t>Sumeet</a:t>
            </a:r>
            <a:r>
              <a:rPr lang="en-US" sz="2400" dirty="0"/>
              <a:t> Jain</a:t>
            </a:r>
          </a:p>
          <a:p>
            <a:pPr marL="0" indent="0">
              <a:buNone/>
            </a:pPr>
            <a:r>
              <a:rPr lang="en-US" sz="2400" dirty="0"/>
              <a:t>5 [1610]	4v9vaivaehjvaekfaiufecadfdiofudso … James </a:t>
            </a:r>
            <a:r>
              <a:rPr lang="en-US" sz="2400" dirty="0" err="1"/>
              <a:t>Maa</a:t>
            </a:r>
            <a:r>
              <a:rPr lang="en-US" sz="2400" dirty="0"/>
              <a:t> and Kyle </a:t>
            </a:r>
            <a:r>
              <a:rPr lang="en-US" sz="2400" dirty="0" err="1"/>
              <a:t>Ong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6 [1594] 	werr234		</a:t>
            </a:r>
            <a:r>
              <a:rPr lang="en-US" sz="2400" dirty="0" err="1"/>
              <a:t>Rohan</a:t>
            </a:r>
            <a:r>
              <a:rPr lang="en-US" sz="2400" dirty="0"/>
              <a:t> </a:t>
            </a:r>
            <a:r>
              <a:rPr lang="en-US" sz="2400" dirty="0" err="1"/>
              <a:t>Chitnis</a:t>
            </a:r>
            <a:r>
              <a:rPr lang="en-US" sz="2400" dirty="0"/>
              <a:t> and Harrison Wang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3300"/>
                </a:solidFill>
              </a:rPr>
              <a:t>   [1587] 	</a:t>
            </a:r>
            <a:r>
              <a:rPr lang="en-US" sz="2400" dirty="0" err="1">
                <a:solidFill>
                  <a:srgbClr val="FF3300"/>
                </a:solidFill>
              </a:rPr>
              <a:t>Stapphire</a:t>
            </a:r>
            <a:r>
              <a:rPr lang="en-US" sz="2400" dirty="0">
                <a:solidFill>
                  <a:srgbClr val="FF3300"/>
                </a:solidFill>
              </a:rPr>
              <a:t>		Staff</a:t>
            </a:r>
          </a:p>
          <a:p>
            <a:pPr marL="0" indent="0">
              <a:buNone/>
            </a:pPr>
            <a:r>
              <a:rPr lang="en-US" sz="2400" dirty="0"/>
              <a:t>7 [1521] 	Several Stupid Squirrels Swallowed Some Superfluous </a:t>
            </a:r>
            <a:r>
              <a:rPr lang="en-US" sz="2400" dirty="0" err="1"/>
              <a:t>Siracha</a:t>
            </a:r>
            <a:r>
              <a:rPr lang="en-US" sz="2400" dirty="0"/>
              <a:t> Sauce--Sean Hickey</a:t>
            </a:r>
          </a:p>
          <a:p>
            <a:pPr marL="0" indent="0">
              <a:buNone/>
            </a:pPr>
            <a:r>
              <a:rPr lang="en-US" sz="2400" dirty="0"/>
              <a:t>8 [1496] 	try			Boy Chen</a:t>
            </a:r>
          </a:p>
          <a:p>
            <a:pPr marL="0" indent="0">
              <a:buNone/>
            </a:pPr>
            <a:r>
              <a:rPr lang="en-US" sz="2400" dirty="0"/>
              <a:t>9 [1462]	</a:t>
            </a:r>
            <a:r>
              <a:rPr lang="en-US" sz="2400" dirty="0" err="1"/>
              <a:t>haikuBot</a:t>
            </a:r>
            <a:r>
              <a:rPr lang="en-US" sz="2400" dirty="0"/>
              <a:t>		</a:t>
            </a:r>
            <a:r>
              <a:rPr lang="en-US" sz="2400" dirty="0" err="1"/>
              <a:t>Sumukh</a:t>
            </a:r>
            <a:r>
              <a:rPr lang="en-US" sz="2400" dirty="0"/>
              <a:t> </a:t>
            </a:r>
            <a:r>
              <a:rPr lang="en-US" sz="2400" dirty="0" err="1"/>
              <a:t>Sridhara</a:t>
            </a:r>
            <a:endParaRPr lang="en-US" sz="2400" dirty="0">
              <a:sym typeface="Wingdings"/>
            </a:endParaRPr>
          </a:p>
          <a:p>
            <a:pPr marL="0" indent="0">
              <a:buNone/>
            </a:pPr>
            <a:r>
              <a:rPr lang="en-US" sz="2400" dirty="0">
                <a:sym typeface="Wingdings"/>
              </a:rPr>
              <a:t>10 [1457]  	[$(1)$]			James Wong and Jeffrey Zhang</a:t>
            </a:r>
            <a:endParaRPr lang="en-US" sz="2400" dirty="0"/>
          </a:p>
        </p:txBody>
      </p:sp>
      <p:sp>
        <p:nvSpPr>
          <p:cNvPr id="4" name="Rectangular Callout 3"/>
          <p:cNvSpPr/>
          <p:nvPr/>
        </p:nvSpPr>
        <p:spPr>
          <a:xfrm>
            <a:off x="6858000" y="0"/>
            <a:ext cx="5334000" cy="2373086"/>
          </a:xfrm>
          <a:prstGeom prst="wedgeRectCallout">
            <a:avLst>
              <a:gd name="adj1" fmla="val -80017"/>
              <a:gd name="adj2" fmla="val 83397"/>
            </a:avLst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2000" dirty="0">
                <a:latin typeface="Calibri"/>
                <a:cs typeface="Calibri"/>
              </a:rPr>
              <a:t>4v9vaivaehjvaekfaiufecadfdiofudsoiufoisfdoiufsdasfdaiuofsdaoiusfdaoiufsdaouifsa]</a:t>
            </a:r>
            <a:r>
              <a:rPr lang="en-US" sz="2000" dirty="0" err="1">
                <a:latin typeface="Calibri"/>
                <a:cs typeface="Calibri"/>
              </a:rPr>
              <a:t>yfsa</a:t>
            </a:r>
            <a:r>
              <a:rPr lang="en-US" sz="2000" dirty="0">
                <a:latin typeface="Calibri"/>
                <a:cs typeface="Calibri"/>
              </a:rPr>
              <a:t>]yaevwyuavbuaewbiuaewrbyuieyurfbyufbyrwyuerwahyuoawchioucfeaouievouiy58avzdkjgfegf3yufoia3w8fgufieaouogifweaugoifeawouiefwabi]</a:t>
            </a:r>
            <a:r>
              <a:rPr lang="en-US" sz="2000" dirty="0" err="1">
                <a:latin typeface="Calibri"/>
                <a:cs typeface="Calibri"/>
              </a:rPr>
              <a:t>uvaoiuvaoiurvrvbywevivr</a:t>
            </a:r>
            <a:r>
              <a:rPr lang="en-US" sz="2000" dirty="0">
                <a:latin typeface="Calibri"/>
                <a:cs typeface="Calibri"/>
              </a:rPr>
              <a:t>]</a:t>
            </a:r>
            <a:r>
              <a:rPr lang="en-US" sz="2000" dirty="0" err="1">
                <a:latin typeface="Calibri"/>
                <a:cs typeface="Calibri"/>
              </a:rPr>
              <a:t>ivrabuivry</a:t>
            </a:r>
            <a:r>
              <a:rPr lang="en-US" sz="2000" dirty="0">
                <a:latin typeface="Calibri"/>
                <a:cs typeface="Calibri"/>
              </a:rPr>
              <a:t>]</a:t>
            </a:r>
            <a:r>
              <a:rPr lang="en-US" sz="2000" dirty="0" err="1">
                <a:latin typeface="Calibri"/>
                <a:cs typeface="Calibri"/>
              </a:rPr>
              <a:t>roebyivubo</a:t>
            </a:r>
            <a:endParaRPr lang="en-US" sz="20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6046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Top Five Teams</a:t>
            </a:r>
          </a:p>
        </p:txBody>
      </p:sp>
      <p:sp>
        <p:nvSpPr>
          <p:cNvPr id="21506" name="Content Placeholder 2"/>
          <p:cNvSpPr>
            <a:spLocks noGrp="1"/>
          </p:cNvSpPr>
          <p:nvPr>
            <p:ph idx="1"/>
          </p:nvPr>
        </p:nvSpPr>
        <p:spPr>
          <a:xfrm>
            <a:off x="838200" y="1447800"/>
            <a:ext cx="10947400" cy="4343400"/>
          </a:xfrm>
        </p:spPr>
        <p:txBody>
          <a:bodyPr/>
          <a:lstStyle/>
          <a:p>
            <a:r>
              <a:rPr lang="en-US" sz="2400" b="1" dirty="0">
                <a:ea typeface="ＭＳ Ｐゴシック" pitchFamily="34" charset="-128"/>
              </a:rPr>
              <a:t>Top 5:  M45H1R0N</a:t>
            </a:r>
            <a:br>
              <a:rPr lang="en-US" sz="2400" b="1" dirty="0">
                <a:ea typeface="ＭＳ Ｐゴシック" pitchFamily="34" charset="-128"/>
              </a:rPr>
            </a:br>
            <a:r>
              <a:rPr lang="en-US" sz="2400" b="1" dirty="0">
                <a:solidFill>
                  <a:schemeClr val="tx1"/>
                </a:solidFill>
                <a:ea typeface="ＭＳ Ｐゴシック" pitchFamily="34" charset="-128"/>
              </a:rPr>
              <a:t>Team Members: </a:t>
            </a:r>
            <a:r>
              <a:rPr lang="en-US" sz="2400" dirty="0">
                <a:solidFill>
                  <a:schemeClr val="tx1"/>
                </a:solidFill>
                <a:ea typeface="ＭＳ Ｐゴシック" pitchFamily="34" charset="-128"/>
              </a:rPr>
              <a:t>Joseph </a:t>
            </a:r>
            <a:r>
              <a:rPr lang="en-US" sz="2400" dirty="0" err="1">
                <a:solidFill>
                  <a:schemeClr val="tx1"/>
                </a:solidFill>
                <a:ea typeface="ＭＳ Ｐゴシック" pitchFamily="34" charset="-128"/>
              </a:rPr>
              <a:t>Hui</a:t>
            </a:r>
            <a:r>
              <a:rPr lang="en-US" sz="2400" dirty="0">
                <a:solidFill>
                  <a:schemeClr val="tx1"/>
                </a:solidFill>
                <a:ea typeface="ＭＳ Ｐゴシック" pitchFamily="34" charset="-128"/>
              </a:rPr>
              <a:t> and Kevin Casey </a:t>
            </a:r>
          </a:p>
          <a:p>
            <a:pPr marL="1371496" lvl="3" indent="0">
              <a:buNone/>
            </a:pPr>
            <a:r>
              <a:rPr lang="en-US" sz="1200" dirty="0">
                <a:solidFill>
                  <a:schemeClr val="tx1"/>
                </a:solidFill>
                <a:ea typeface="ＭＳ Ｐゴシック" pitchFamily="34" charset="-128"/>
              </a:rPr>
              <a:t>			</a:t>
            </a:r>
            <a:endParaRPr lang="en-US" sz="1200" b="1" dirty="0">
              <a:ea typeface="ＭＳ Ｐゴシック" pitchFamily="34" charset="-128"/>
            </a:endParaRPr>
          </a:p>
          <a:p>
            <a:r>
              <a:rPr lang="en-US" sz="2400" b="1" dirty="0">
                <a:ea typeface="ＭＳ Ｐゴシック" pitchFamily="34" charset="-128"/>
              </a:rPr>
              <a:t>Top 5: screwdriver</a:t>
            </a:r>
            <a:br>
              <a:rPr lang="en-US" sz="2400" b="1" dirty="0">
                <a:ea typeface="ＭＳ Ｐゴシック" pitchFamily="34" charset="-128"/>
              </a:rPr>
            </a:br>
            <a:r>
              <a:rPr lang="en-US" sz="2400" b="1" dirty="0">
                <a:solidFill>
                  <a:schemeClr val="tx1"/>
                </a:solidFill>
                <a:ea typeface="ＭＳ Ｐゴシック" pitchFamily="34" charset="-128"/>
              </a:rPr>
              <a:t>Team Members: </a:t>
            </a:r>
            <a:r>
              <a:rPr lang="en-US" sz="2400" dirty="0">
                <a:solidFill>
                  <a:schemeClr val="tx1"/>
                </a:solidFill>
                <a:ea typeface="ＭＳ Ｐゴシック" pitchFamily="34" charset="-128"/>
              </a:rPr>
              <a:t>Fan Ye and </a:t>
            </a:r>
            <a:r>
              <a:rPr lang="en-US" sz="2400" dirty="0" err="1">
                <a:solidFill>
                  <a:schemeClr val="tx1"/>
                </a:solidFill>
                <a:ea typeface="ＭＳ Ｐゴシック" pitchFamily="34" charset="-128"/>
              </a:rPr>
              <a:t>Tianhao</a:t>
            </a:r>
            <a:r>
              <a:rPr lang="en-US" sz="2400" dirty="0">
                <a:solidFill>
                  <a:schemeClr val="tx1"/>
                </a:solidFill>
                <a:ea typeface="ＭＳ Ｐゴシック" pitchFamily="34" charset="-128"/>
              </a:rPr>
              <a:t> Zhang</a:t>
            </a:r>
          </a:p>
          <a:p>
            <a:pPr lvl="4"/>
            <a:endParaRPr lang="en-US" sz="1200" dirty="0">
              <a:ea typeface="ＭＳ Ｐゴシック" pitchFamily="34" charset="-128"/>
            </a:endParaRPr>
          </a:p>
          <a:p>
            <a:r>
              <a:rPr lang="en-US" sz="2400" b="1" dirty="0">
                <a:ea typeface="ＭＳ Ｐゴシック" pitchFamily="34" charset="-128"/>
              </a:rPr>
              <a:t>Top 5: Touch My </a:t>
            </a:r>
            <a:r>
              <a:rPr lang="en-US" sz="2400" b="1" dirty="0" err="1">
                <a:ea typeface="ＭＳ Ｐゴシック" pitchFamily="34" charset="-128"/>
              </a:rPr>
              <a:t>Botty</a:t>
            </a:r>
            <a:r>
              <a:rPr lang="en-US" sz="2400" b="1" dirty="0">
                <a:ea typeface="ＭＳ Ｐゴシック" pitchFamily="34" charset="-128"/>
              </a:rPr>
              <a:t>, Put Me On The Floor, Wrestle Me Around, Play With Me Some More</a:t>
            </a:r>
            <a:br>
              <a:rPr lang="en-US" sz="2400" b="1" dirty="0">
                <a:ea typeface="ＭＳ Ｐゴシック" pitchFamily="34" charset="-128"/>
              </a:rPr>
            </a:br>
            <a:r>
              <a:rPr lang="en-US" sz="2400" b="1" dirty="0">
                <a:solidFill>
                  <a:schemeClr val="tx1"/>
                </a:solidFill>
                <a:ea typeface="ＭＳ Ｐゴシック" pitchFamily="34" charset="-128"/>
              </a:rPr>
              <a:t>Team Members: </a:t>
            </a:r>
            <a:r>
              <a:rPr lang="en-US" sz="2400" dirty="0">
                <a:solidFill>
                  <a:schemeClr val="tx1"/>
                </a:solidFill>
                <a:ea typeface="ＭＳ Ｐゴシック" pitchFamily="34" charset="-128"/>
              </a:rPr>
              <a:t>Oliver He and Alec Spencer</a:t>
            </a:r>
          </a:p>
          <a:p>
            <a:pPr lvl="3"/>
            <a:endParaRPr lang="en-US" sz="1200" dirty="0">
              <a:solidFill>
                <a:schemeClr val="tx1"/>
              </a:solidFill>
              <a:ea typeface="ＭＳ Ｐゴシック" pitchFamily="34" charset="-128"/>
            </a:endParaRPr>
          </a:p>
          <a:p>
            <a:r>
              <a:rPr lang="en-US" sz="2400" b="1" dirty="0">
                <a:solidFill>
                  <a:srgbClr val="FF0000"/>
                </a:solidFill>
                <a:ea typeface="ＭＳ Ｐゴシック" pitchFamily="34" charset="-128"/>
              </a:rPr>
              <a:t>Top 5: </a:t>
            </a:r>
            <a:r>
              <a:rPr lang="en-US" sz="2400" b="1" dirty="0" err="1">
                <a:solidFill>
                  <a:srgbClr val="FF0000"/>
                </a:solidFill>
                <a:ea typeface="ＭＳ Ｐゴシック" pitchFamily="34" charset="-128"/>
              </a:rPr>
              <a:t>Staffodil</a:t>
            </a:r>
            <a:br>
              <a:rPr lang="en-US" sz="2400" b="1" dirty="0">
                <a:ea typeface="ＭＳ Ｐゴシック" pitchFamily="34" charset="-128"/>
              </a:rPr>
            </a:br>
            <a:r>
              <a:rPr lang="en-US" sz="2400" b="1" dirty="0">
                <a:solidFill>
                  <a:schemeClr val="tx1"/>
                </a:solidFill>
                <a:ea typeface="ＭＳ Ｐゴシック" pitchFamily="34" charset="-128"/>
              </a:rPr>
              <a:t>Team Members: </a:t>
            </a:r>
            <a:r>
              <a:rPr lang="en-US" sz="2400" dirty="0">
                <a:solidFill>
                  <a:schemeClr val="tx1"/>
                </a:solidFill>
                <a:ea typeface="ＭＳ Ｐゴシック" pitchFamily="34" charset="-128"/>
              </a:rPr>
              <a:t>staff</a:t>
            </a:r>
          </a:p>
          <a:p>
            <a:pPr lvl="3"/>
            <a:endParaRPr lang="en-US" sz="1200" b="1" dirty="0">
              <a:ea typeface="ＭＳ Ｐゴシック" pitchFamily="34" charset="-128"/>
            </a:endParaRPr>
          </a:p>
          <a:p>
            <a:r>
              <a:rPr lang="en-US" sz="2400" b="1" dirty="0">
                <a:solidFill>
                  <a:srgbClr val="FF0000"/>
                </a:solidFill>
                <a:ea typeface="ＭＳ Ｐゴシック" pitchFamily="34" charset="-128"/>
              </a:rPr>
              <a:t>Top 5: Staff Infection</a:t>
            </a:r>
            <a:br>
              <a:rPr lang="en-US" sz="2400" b="1" dirty="0">
                <a:ea typeface="ＭＳ Ｐゴシック" pitchFamily="34" charset="-128"/>
              </a:rPr>
            </a:br>
            <a:r>
              <a:rPr lang="en-US" sz="2400" b="1" dirty="0">
                <a:solidFill>
                  <a:schemeClr val="tx1"/>
                </a:solidFill>
                <a:ea typeface="ＭＳ Ｐゴシック" pitchFamily="34" charset="-128"/>
              </a:rPr>
              <a:t>Team Members: </a:t>
            </a:r>
            <a:r>
              <a:rPr lang="en-US" sz="2400" dirty="0">
                <a:solidFill>
                  <a:schemeClr val="tx1"/>
                </a:solidFill>
                <a:ea typeface="ＭＳ Ｐゴシック" pitchFamily="34" charset="-128"/>
              </a:rPr>
              <a:t>staff</a:t>
            </a:r>
          </a:p>
          <a:p>
            <a:endParaRPr lang="en-US" sz="2400" dirty="0">
              <a:solidFill>
                <a:schemeClr val="tx1"/>
              </a:solidFill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4682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For (not) 3</a:t>
            </a:r>
            <a:r>
              <a:rPr lang="en-US" baseline="30000" dirty="0">
                <a:ea typeface="ＭＳ Ｐゴシック" pitchFamily="34" charset="-128"/>
              </a:rPr>
              <a:t>rd</a:t>
            </a:r>
            <a:r>
              <a:rPr lang="en-US" dirty="0">
                <a:ea typeface="ＭＳ Ｐゴシック" pitchFamily="34" charset="-128"/>
              </a:rPr>
              <a:t> Place</a:t>
            </a:r>
          </a:p>
        </p:txBody>
      </p:sp>
      <p:sp>
        <p:nvSpPr>
          <p:cNvPr id="17410" name="Content Placeholder 2"/>
          <p:cNvSpPr>
            <a:spLocks noGrp="1"/>
          </p:cNvSpPr>
          <p:nvPr>
            <p:ph idx="1"/>
          </p:nvPr>
        </p:nvSpPr>
        <p:spPr>
          <a:xfrm>
            <a:off x="6248400" y="2362200"/>
            <a:ext cx="5943600" cy="3611563"/>
          </a:xfrm>
        </p:spPr>
        <p:txBody>
          <a:bodyPr/>
          <a:lstStyle/>
          <a:p>
            <a:r>
              <a:rPr lang="en-US" sz="2000" b="1" dirty="0">
                <a:solidFill>
                  <a:srgbClr val="0000FF"/>
                </a:solidFill>
                <a:ea typeface="ＭＳ Ｐゴシック" pitchFamily="34" charset="-128"/>
              </a:rPr>
              <a:t>M45H1R0N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1"/>
                </a:solidFill>
                <a:ea typeface="ＭＳ Ｐゴシック" pitchFamily="34" charset="-128"/>
              </a:rPr>
              <a:t>       Team Members: </a:t>
            </a:r>
            <a:r>
              <a:rPr lang="en-US" sz="1800" dirty="0">
                <a:solidFill>
                  <a:schemeClr val="tx1"/>
                </a:solidFill>
                <a:ea typeface="ＭＳ Ｐゴシック" pitchFamily="34" charset="-128"/>
              </a:rPr>
              <a:t>Joseph </a:t>
            </a:r>
            <a:r>
              <a:rPr lang="en-US" sz="1800" dirty="0" err="1">
                <a:solidFill>
                  <a:schemeClr val="tx1"/>
                </a:solidFill>
                <a:ea typeface="ＭＳ Ｐゴシック" pitchFamily="34" charset="-128"/>
              </a:rPr>
              <a:t>Hui</a:t>
            </a:r>
            <a:r>
              <a:rPr lang="en-US" sz="1800" dirty="0">
                <a:solidFill>
                  <a:schemeClr val="tx1"/>
                </a:solidFill>
                <a:ea typeface="ＭＳ Ｐゴシック" pitchFamily="34" charset="-128"/>
              </a:rPr>
              <a:t> and Kevin Casey</a:t>
            </a:r>
          </a:p>
        </p:txBody>
      </p:sp>
      <p:sp>
        <p:nvSpPr>
          <p:cNvPr id="17412" name="TextBox 5"/>
          <p:cNvSpPr txBox="1">
            <a:spLocks noChangeArrowheads="1"/>
          </p:cNvSpPr>
          <p:nvPr/>
        </p:nvSpPr>
        <p:spPr bwMode="auto">
          <a:xfrm>
            <a:off x="5334000" y="2416314"/>
            <a:ext cx="8382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4000" dirty="0">
                <a:latin typeface="Calibri" pitchFamily="34" charset="0"/>
              </a:rPr>
              <a:t>VS</a:t>
            </a:r>
          </a:p>
        </p:txBody>
      </p:sp>
      <p:sp>
        <p:nvSpPr>
          <p:cNvPr id="17413" name="Content Placeholder 2"/>
          <p:cNvSpPr txBox="1">
            <a:spLocks/>
          </p:cNvSpPr>
          <p:nvPr/>
        </p:nvSpPr>
        <p:spPr bwMode="auto">
          <a:xfrm>
            <a:off x="304800" y="2362200"/>
            <a:ext cx="4800600" cy="3763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1" dirty="0">
                <a:solidFill>
                  <a:srgbClr val="FF0000"/>
                </a:solidFill>
                <a:latin typeface="Calibri" pitchFamily="34" charset="0"/>
              </a:rPr>
              <a:t>screwdriver</a:t>
            </a:r>
            <a:br>
              <a:rPr lang="en-US" sz="2000" b="1" dirty="0">
                <a:solidFill>
                  <a:schemeClr val="accent2"/>
                </a:solidFill>
                <a:latin typeface="Calibri" pitchFamily="34" charset="0"/>
              </a:rPr>
            </a:br>
            <a:r>
              <a:rPr lang="en-US" b="1" dirty="0">
                <a:latin typeface="Calibri" pitchFamily="34" charset="0"/>
              </a:rPr>
              <a:t>Team Members: </a:t>
            </a:r>
            <a:r>
              <a:rPr lang="en-US" dirty="0">
                <a:latin typeface="Calibri" pitchFamily="34" charset="0"/>
              </a:rPr>
              <a:t>Fan Ye and </a:t>
            </a:r>
            <a:r>
              <a:rPr lang="en-US" dirty="0" err="1">
                <a:latin typeface="Calibri" pitchFamily="34" charset="0"/>
              </a:rPr>
              <a:t>Tianhao</a:t>
            </a:r>
            <a:r>
              <a:rPr lang="en-US" dirty="0">
                <a:latin typeface="Calibri" pitchFamily="34" charset="0"/>
              </a:rPr>
              <a:t> Zhang</a:t>
            </a:r>
          </a:p>
          <a:p>
            <a:pPr marL="342900" indent="-342900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03860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https://contest.cs188.org/</a:t>
            </a:r>
            <a:r>
              <a:rPr lang="en-US" dirty="0" err="1"/>
              <a:t>contest_matches</a:t>
            </a:r>
            <a:r>
              <a:rPr lang="en-US" dirty="0"/>
              <a:t>/36114</a:t>
            </a:r>
          </a:p>
        </p:txBody>
      </p:sp>
    </p:spTree>
    <p:extLst>
      <p:ext uri="{BB962C8B-B14F-4D97-AF65-F5344CB8AC3E}">
        <p14:creationId xmlns:p14="http://schemas.microsoft.com/office/powerpoint/2010/main" val="317604251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For 1</a:t>
            </a:r>
            <a:r>
              <a:rPr lang="en-US" baseline="30000" dirty="0">
                <a:ea typeface="ＭＳ Ｐゴシック" pitchFamily="34" charset="-128"/>
              </a:rPr>
              <a:t>st</a:t>
            </a:r>
            <a:r>
              <a:rPr lang="en-US" dirty="0">
                <a:ea typeface="ＭＳ Ｐゴシック" pitchFamily="34" charset="-128"/>
              </a:rPr>
              <a:t> (and 2</a:t>
            </a:r>
            <a:r>
              <a:rPr lang="en-US" baseline="30000" dirty="0">
                <a:ea typeface="ＭＳ Ｐゴシック" pitchFamily="34" charset="-128"/>
              </a:rPr>
              <a:t>nd</a:t>
            </a:r>
            <a:r>
              <a:rPr lang="en-US" dirty="0">
                <a:ea typeface="ＭＳ Ｐゴシック" pitchFamily="34" charset="-128"/>
              </a:rPr>
              <a:t>) place</a:t>
            </a:r>
          </a:p>
        </p:txBody>
      </p:sp>
      <p:sp>
        <p:nvSpPr>
          <p:cNvPr id="17410" name="Content Placeholder 2"/>
          <p:cNvSpPr>
            <a:spLocks noGrp="1"/>
          </p:cNvSpPr>
          <p:nvPr>
            <p:ph idx="1"/>
          </p:nvPr>
        </p:nvSpPr>
        <p:spPr>
          <a:xfrm>
            <a:off x="6248400" y="2514600"/>
            <a:ext cx="5943600" cy="838200"/>
          </a:xfrm>
        </p:spPr>
        <p:txBody>
          <a:bodyPr/>
          <a:lstStyle/>
          <a:p>
            <a:r>
              <a:rPr lang="en-US" sz="2000" b="1" dirty="0">
                <a:solidFill>
                  <a:srgbClr val="0000FF"/>
                </a:solidFill>
                <a:ea typeface="ＭＳ Ｐゴシック" pitchFamily="34" charset="-128"/>
              </a:rPr>
              <a:t>M45H1R0N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1"/>
                </a:solidFill>
                <a:ea typeface="ＭＳ Ｐゴシック" pitchFamily="34" charset="-128"/>
              </a:rPr>
              <a:t>       Team Members: </a:t>
            </a:r>
            <a:r>
              <a:rPr lang="en-US" sz="1800" dirty="0">
                <a:solidFill>
                  <a:schemeClr val="tx1"/>
                </a:solidFill>
                <a:ea typeface="ＭＳ Ｐゴシック" pitchFamily="34" charset="-128"/>
              </a:rPr>
              <a:t>Joseph </a:t>
            </a:r>
            <a:r>
              <a:rPr lang="en-US" sz="1800" dirty="0" err="1">
                <a:solidFill>
                  <a:schemeClr val="tx1"/>
                </a:solidFill>
                <a:ea typeface="ＭＳ Ｐゴシック" pitchFamily="34" charset="-128"/>
              </a:rPr>
              <a:t>Hui</a:t>
            </a:r>
            <a:r>
              <a:rPr lang="en-US" sz="1800" dirty="0">
                <a:solidFill>
                  <a:schemeClr val="tx1"/>
                </a:solidFill>
                <a:ea typeface="ＭＳ Ｐゴシック" pitchFamily="34" charset="-128"/>
              </a:rPr>
              <a:t> and Kevin Casey</a:t>
            </a:r>
          </a:p>
        </p:txBody>
      </p:sp>
      <p:sp>
        <p:nvSpPr>
          <p:cNvPr id="17412" name="TextBox 5"/>
          <p:cNvSpPr txBox="1">
            <a:spLocks noChangeArrowheads="1"/>
          </p:cNvSpPr>
          <p:nvPr/>
        </p:nvSpPr>
        <p:spPr bwMode="auto">
          <a:xfrm>
            <a:off x="5410200" y="2438399"/>
            <a:ext cx="8382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4000" dirty="0">
                <a:latin typeface="Calibri" pitchFamily="34" charset="0"/>
              </a:rPr>
              <a:t>VS</a:t>
            </a:r>
          </a:p>
        </p:txBody>
      </p:sp>
      <p:sp>
        <p:nvSpPr>
          <p:cNvPr id="17413" name="Content Placeholder 2"/>
          <p:cNvSpPr txBox="1">
            <a:spLocks/>
          </p:cNvSpPr>
          <p:nvPr/>
        </p:nvSpPr>
        <p:spPr bwMode="auto">
          <a:xfrm>
            <a:off x="304800" y="2438400"/>
            <a:ext cx="5029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1" dirty="0">
                <a:solidFill>
                  <a:srgbClr val="FF0000"/>
                </a:solidFill>
                <a:latin typeface="Calibri" pitchFamily="34" charset="0"/>
              </a:rPr>
              <a:t>Touch My </a:t>
            </a:r>
            <a:r>
              <a:rPr lang="en-US" sz="2000" b="1" dirty="0" err="1">
                <a:solidFill>
                  <a:srgbClr val="FF0000"/>
                </a:solidFill>
                <a:latin typeface="Calibri" pitchFamily="34" charset="0"/>
              </a:rPr>
              <a:t>Botty</a:t>
            </a:r>
            <a:r>
              <a:rPr lang="en-US" sz="2000" b="1" dirty="0">
                <a:solidFill>
                  <a:srgbClr val="FF0000"/>
                </a:solidFill>
                <a:latin typeface="Calibri" pitchFamily="34" charset="0"/>
              </a:rPr>
              <a:t> …</a:t>
            </a:r>
            <a:br>
              <a:rPr lang="en-US" sz="2000" b="1" dirty="0">
                <a:solidFill>
                  <a:schemeClr val="accent2"/>
                </a:solidFill>
                <a:latin typeface="Calibri" pitchFamily="34" charset="0"/>
              </a:rPr>
            </a:br>
            <a:r>
              <a:rPr lang="en-US" b="1" dirty="0">
                <a:latin typeface="Calibri" pitchFamily="34" charset="0"/>
              </a:rPr>
              <a:t>Team Members: </a:t>
            </a:r>
            <a:r>
              <a:rPr lang="en-US" dirty="0">
                <a:latin typeface="Calibri" pitchFamily="34" charset="0"/>
              </a:rPr>
              <a:t>Oliver He and Alec Spencer</a:t>
            </a:r>
          </a:p>
          <a:p>
            <a:pPr marL="342900" indent="-342900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34340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https://contest.cs188.org/</a:t>
            </a:r>
            <a:r>
              <a:rPr lang="en-US" dirty="0" err="1"/>
              <a:t>contest_matches</a:t>
            </a:r>
            <a:r>
              <a:rPr lang="en-US" dirty="0"/>
              <a:t>/35587</a:t>
            </a:r>
          </a:p>
        </p:txBody>
      </p:sp>
    </p:spTree>
    <p:extLst>
      <p:ext uri="{BB962C8B-B14F-4D97-AF65-F5344CB8AC3E}">
        <p14:creationId xmlns:p14="http://schemas.microsoft.com/office/powerpoint/2010/main" val="369956541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Vs Staff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304800" y="2819400"/>
            <a:ext cx="5334000" cy="300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1" dirty="0" err="1">
                <a:solidFill>
                  <a:srgbClr val="FF0000"/>
                </a:solidFill>
                <a:latin typeface="Calibri" pitchFamily="34" charset="0"/>
              </a:rPr>
              <a:t>Staffodil</a:t>
            </a:r>
            <a:br>
              <a:rPr lang="en-US" sz="2000" b="1" dirty="0">
                <a:solidFill>
                  <a:schemeClr val="accent2"/>
                </a:solidFill>
                <a:latin typeface="Calibri" pitchFamily="34" charset="0"/>
              </a:rPr>
            </a:br>
            <a:r>
              <a:rPr lang="en-US" b="1" dirty="0">
                <a:latin typeface="Calibri" pitchFamily="34" charset="0"/>
              </a:rPr>
              <a:t>Team Members: </a:t>
            </a:r>
            <a:r>
              <a:rPr lang="en-US" dirty="0">
                <a:latin typeface="Calibri" pitchFamily="34" charset="0"/>
              </a:rPr>
              <a:t>CS188 Staff</a:t>
            </a:r>
            <a:br>
              <a:rPr lang="en-US" dirty="0">
                <a:latin typeface="Calibri" pitchFamily="34" charset="0"/>
              </a:rPr>
            </a:br>
            <a:endParaRPr lang="en-US" sz="1400" dirty="0">
              <a:latin typeface="Calibri" pitchFamily="34" charset="0"/>
            </a:endParaRPr>
          </a:p>
        </p:txBody>
      </p:sp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5435600" y="2797314"/>
            <a:ext cx="8890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4000" dirty="0">
                <a:latin typeface="Calibri" pitchFamily="34" charset="0"/>
              </a:rPr>
              <a:t>VS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8800" y="44196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https://contest.cs188.org/</a:t>
            </a:r>
            <a:r>
              <a:rPr lang="en-US" dirty="0" err="1"/>
              <a:t>contest_matches</a:t>
            </a:r>
            <a:r>
              <a:rPr lang="en-US" dirty="0"/>
              <a:t>/34195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248400" y="2819400"/>
            <a:ext cx="5943600" cy="3001963"/>
          </a:xfrm>
        </p:spPr>
        <p:txBody>
          <a:bodyPr/>
          <a:lstStyle/>
          <a:p>
            <a:r>
              <a:rPr lang="en-US" sz="2000" b="1" dirty="0">
                <a:solidFill>
                  <a:srgbClr val="0000FF"/>
                </a:solidFill>
                <a:ea typeface="ＭＳ Ｐゴシック" pitchFamily="34" charset="-128"/>
              </a:rPr>
              <a:t>M45H1R0N</a:t>
            </a:r>
          </a:p>
          <a:p>
            <a:r>
              <a:rPr lang="en-US" sz="1800" b="1" dirty="0">
                <a:solidFill>
                  <a:schemeClr val="tx1"/>
                </a:solidFill>
                <a:ea typeface="ＭＳ Ｐゴシック" pitchFamily="34" charset="-128"/>
              </a:rPr>
              <a:t>Team Members: </a:t>
            </a:r>
            <a:r>
              <a:rPr lang="en-US" sz="1800" dirty="0">
                <a:solidFill>
                  <a:schemeClr val="tx1"/>
                </a:solidFill>
                <a:ea typeface="ＭＳ Ｐゴシック" pitchFamily="34" charset="-128"/>
              </a:rPr>
              <a:t>Joseph </a:t>
            </a:r>
            <a:r>
              <a:rPr lang="en-US" sz="1800" dirty="0" err="1">
                <a:solidFill>
                  <a:schemeClr val="tx1"/>
                </a:solidFill>
                <a:ea typeface="ＭＳ Ｐゴシック" pitchFamily="34" charset="-128"/>
              </a:rPr>
              <a:t>Hui</a:t>
            </a:r>
            <a:r>
              <a:rPr lang="en-US" sz="1800" dirty="0">
                <a:solidFill>
                  <a:schemeClr val="tx1"/>
                </a:solidFill>
                <a:ea typeface="ＭＳ Ｐゴシック" pitchFamily="34" charset="-128"/>
              </a:rPr>
              <a:t> and Kevin Casey</a:t>
            </a:r>
          </a:p>
        </p:txBody>
      </p:sp>
    </p:spTree>
    <p:extLst>
      <p:ext uri="{BB962C8B-B14F-4D97-AF65-F5344CB8AC3E}">
        <p14:creationId xmlns:p14="http://schemas.microsoft.com/office/powerpoint/2010/main" val="433276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320800"/>
            <a:ext cx="11658600" cy="53086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1 [1861] 	M45H1R0N		Joseph </a:t>
            </a:r>
            <a:r>
              <a:rPr lang="en-US" sz="2400" dirty="0" err="1"/>
              <a:t>Hui</a:t>
            </a:r>
            <a:r>
              <a:rPr lang="en-US" sz="2400" dirty="0"/>
              <a:t> and Kevin Casey</a:t>
            </a:r>
          </a:p>
          <a:p>
            <a:pPr marL="0" indent="0">
              <a:buNone/>
            </a:pPr>
            <a:r>
              <a:rPr lang="en-US" sz="2400" dirty="0"/>
              <a:t>2 [1809] 	Touch My </a:t>
            </a:r>
            <a:r>
              <a:rPr lang="en-US" sz="2400" dirty="0" err="1"/>
              <a:t>Botty</a:t>
            </a:r>
            <a:r>
              <a:rPr lang="en-US" sz="2400" dirty="0"/>
              <a:t> …	Oliver He and Alec Spencer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3300"/>
                </a:solidFill>
              </a:rPr>
              <a:t>   [1769] 	</a:t>
            </a:r>
            <a:r>
              <a:rPr lang="en-US" sz="2400" dirty="0" err="1">
                <a:solidFill>
                  <a:srgbClr val="FF3300"/>
                </a:solidFill>
              </a:rPr>
              <a:t>Staffodil</a:t>
            </a:r>
            <a:r>
              <a:rPr lang="en-US" sz="2400" dirty="0">
                <a:solidFill>
                  <a:srgbClr val="FF3300"/>
                </a:solidFill>
              </a:rPr>
              <a:t>		Staff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3300"/>
                </a:solidFill>
              </a:rPr>
              <a:t>   [1767] 	Staff Infection		Staff</a:t>
            </a:r>
          </a:p>
          <a:p>
            <a:pPr marL="0" indent="0">
              <a:buNone/>
            </a:pPr>
            <a:r>
              <a:rPr lang="en-US" sz="2400" dirty="0"/>
              <a:t>3 [1675] 	screwdriver		Fan Ye and </a:t>
            </a:r>
            <a:r>
              <a:rPr lang="en-US" sz="2400" dirty="0" err="1"/>
              <a:t>Tianhao</a:t>
            </a:r>
            <a:r>
              <a:rPr lang="en-US" sz="2400" dirty="0"/>
              <a:t> Zhang</a:t>
            </a:r>
          </a:p>
        </p:txBody>
      </p:sp>
    </p:spTree>
    <p:extLst>
      <p:ext uri="{BB962C8B-B14F-4D97-AF65-F5344CB8AC3E}">
        <p14:creationId xmlns:p14="http://schemas.microsoft.com/office/powerpoint/2010/main" val="3650947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557000" cy="4729164"/>
          </a:xfrm>
        </p:spPr>
        <p:txBody>
          <a:bodyPr/>
          <a:lstStyle/>
          <a:p>
            <a:r>
              <a:rPr lang="en-US" dirty="0"/>
              <a:t>Having your Final Exam count for MT1</a:t>
            </a:r>
          </a:p>
          <a:p>
            <a:pPr lvl="1"/>
            <a:r>
              <a:rPr lang="en-US" dirty="0"/>
              <a:t>Survey will go out where you can update your preferences if you have changed your mind since the original survey</a:t>
            </a:r>
          </a:p>
          <a:p>
            <a:pPr lvl="1"/>
            <a:endParaRPr lang="en-US" dirty="0"/>
          </a:p>
          <a:p>
            <a:r>
              <a:rPr lang="en-US" dirty="0"/>
              <a:t>Post-final-exam-endgame</a:t>
            </a:r>
          </a:p>
          <a:p>
            <a:pPr lvl="1"/>
            <a:r>
              <a:rPr lang="en-US" dirty="0"/>
              <a:t>Final exam </a:t>
            </a:r>
            <a:r>
              <a:rPr lang="en-US" dirty="0" err="1"/>
              <a:t>regrade</a:t>
            </a:r>
            <a:r>
              <a:rPr lang="en-US" dirty="0"/>
              <a:t> requests + grade report fact checking on Sunday 5/18</a:t>
            </a:r>
          </a:p>
        </p:txBody>
      </p:sp>
    </p:spTree>
    <p:extLst>
      <p:ext uri="{BB962C8B-B14F-4D97-AF65-F5344CB8AC3E}">
        <p14:creationId xmlns:p14="http://schemas.microsoft.com/office/powerpoint/2010/main" val="16659861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 pitchFamily="34" charset="-128"/>
              </a:rPr>
              <a:t>…and Congratulations to All!</a:t>
            </a:r>
          </a:p>
        </p:txBody>
      </p:sp>
      <p:sp>
        <p:nvSpPr>
          <p:cNvPr id="19458" name="Content Placeholder 8"/>
          <p:cNvSpPr>
            <a:spLocks noGrp="1"/>
          </p:cNvSpPr>
          <p:nvPr>
            <p:ph idx="1"/>
          </p:nvPr>
        </p:nvSpPr>
        <p:spPr>
          <a:xfrm>
            <a:off x="1701800" y="1397002"/>
            <a:ext cx="10033000" cy="4729164"/>
          </a:xfrm>
        </p:spPr>
        <p:txBody>
          <a:bodyPr/>
          <a:lstStyle/>
          <a:p>
            <a:endParaRPr lang="en-US" sz="2800" dirty="0">
              <a:ea typeface="ＭＳ Ｐゴシック" pitchFamily="34" charset="-128"/>
            </a:endParaRPr>
          </a:p>
          <a:p>
            <a:r>
              <a:rPr lang="en-US" sz="2800" dirty="0">
                <a:ea typeface="ＭＳ Ｐゴシック" pitchFamily="34" charset="-128"/>
              </a:rPr>
              <a:t>Amazing work by everyone</a:t>
            </a:r>
          </a:p>
          <a:p>
            <a:pPr lvl="1"/>
            <a:endParaRPr lang="en-US" sz="2400" dirty="0">
              <a:ea typeface="ＭＳ Ｐゴシック" pitchFamily="34" charset="-128"/>
            </a:endParaRPr>
          </a:p>
          <a:p>
            <a:r>
              <a:rPr lang="en-US" sz="2800" dirty="0">
                <a:ea typeface="ＭＳ Ｐゴシック" pitchFamily="34" charset="-128"/>
              </a:rPr>
              <a:t>You should all be proud of what you</a:t>
            </a:r>
            <a:r>
              <a:rPr lang="en-US" altLang="en-US" sz="2800" dirty="0">
                <a:ea typeface="ＭＳ Ｐゴシック" pitchFamily="34" charset="-128"/>
              </a:rPr>
              <a:t>’</a:t>
            </a:r>
            <a:r>
              <a:rPr lang="en-US" sz="2800" dirty="0">
                <a:ea typeface="ＭＳ Ｐゴシック" pitchFamily="34" charset="-128"/>
              </a:rPr>
              <a:t>ve accomplished!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90600"/>
            <a:ext cx="12192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4800" y="647701"/>
            <a:ext cx="11506200" cy="5753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025407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990600"/>
            <a:ext cx="12192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/>
          </a:p>
        </p:txBody>
      </p:sp>
      <p:pic>
        <p:nvPicPr>
          <p:cNvPr id="2" name="Picture 1" descr="images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209800"/>
            <a:ext cx="2324100" cy="23241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8001000" y="4876800"/>
            <a:ext cx="43942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74" indent="-34287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95" indent="-28573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1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8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47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12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578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744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910" indent="-228584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3600" dirty="0" err="1"/>
              <a:t>Ketrina</a:t>
            </a:r>
            <a:r>
              <a:rPr lang="en-US" sz="3600" dirty="0"/>
              <a:t> </a:t>
            </a:r>
            <a:r>
              <a:rPr lang="en-US" sz="3600" dirty="0" err="1"/>
              <a:t>Yim</a:t>
            </a:r>
            <a:endParaRPr lang="en-US" sz="3600" dirty="0"/>
          </a:p>
          <a:p>
            <a:pPr marL="0" indent="0" algn="ctr">
              <a:buNone/>
            </a:pPr>
            <a:r>
              <a:rPr lang="en-US" sz="3600" dirty="0"/>
              <a:t>CS188 Artist</a:t>
            </a:r>
          </a:p>
          <a:p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4800" y="1409701"/>
            <a:ext cx="7848598" cy="39242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3028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G_20130502_153256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102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Robotics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447800"/>
            <a:ext cx="5355917" cy="54101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76400"/>
            <a:ext cx="2623414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912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Apprenticeship</a:t>
            </a:r>
          </a:p>
        </p:txBody>
      </p:sp>
      <p:pic>
        <p:nvPicPr>
          <p:cNvPr id="870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04925" y="1295834"/>
            <a:ext cx="9475788" cy="51807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267975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6400" y="1397002"/>
            <a:ext cx="11404600" cy="4729164"/>
          </a:xfrm>
        </p:spPr>
        <p:txBody>
          <a:bodyPr/>
          <a:lstStyle/>
          <a:p>
            <a:r>
              <a:rPr lang="en-US" dirty="0">
                <a:latin typeface="Calibri"/>
                <a:cs typeface="Calibri"/>
              </a:rPr>
              <a:t>The problem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Human demonstrated knot-tie in this rope</a:t>
            </a:r>
          </a:p>
          <a:p>
            <a:pPr lvl="1"/>
            <a:endParaRPr lang="en-US" dirty="0">
              <a:latin typeface="Calibri"/>
              <a:cs typeface="Calibri"/>
            </a:endParaRPr>
          </a:p>
          <a:p>
            <a:pPr lvl="1"/>
            <a:endParaRPr lang="en-US" dirty="0">
              <a:latin typeface="Calibri"/>
              <a:cs typeface="Calibri"/>
            </a:endParaRPr>
          </a:p>
          <a:p>
            <a:pPr lvl="1"/>
            <a:endParaRPr lang="en-US" dirty="0">
              <a:latin typeface="Calibri"/>
              <a:cs typeface="Calibri"/>
            </a:endParaRPr>
          </a:p>
          <a:p>
            <a:pPr lvl="1"/>
            <a:r>
              <a:rPr lang="en-US" dirty="0">
                <a:latin typeface="Calibri"/>
                <a:cs typeface="Calibri"/>
              </a:rPr>
              <a:t>Robot has to tie a knot in this rope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Generalizing Trajectories</a:t>
            </a:r>
          </a:p>
        </p:txBody>
      </p:sp>
      <p:pic>
        <p:nvPicPr>
          <p:cNvPr id="4" name="Picture 3" descr="rope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907" y="2496520"/>
            <a:ext cx="2469448" cy="1542080"/>
          </a:xfrm>
          <a:prstGeom prst="rect">
            <a:avLst/>
          </a:prstGeom>
        </p:spPr>
      </p:pic>
      <p:pic>
        <p:nvPicPr>
          <p:cNvPr id="5" name="Picture 4" descr="rope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68" y="4648200"/>
            <a:ext cx="2635113" cy="162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782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1"/>
          <p:cNvSpPr txBox="1">
            <a:spLocks/>
          </p:cNvSpPr>
          <p:nvPr/>
        </p:nvSpPr>
        <p:spPr bwMode="auto">
          <a:xfrm>
            <a:off x="5583933" y="1316725"/>
            <a:ext cx="6349627" cy="4767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676"/>
              </a:spcBef>
              <a:spcAft>
                <a:spcPts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ts val="1176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Demonstration: trajectory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What trajectory here?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854" y="1316725"/>
            <a:ext cx="4720333" cy="476726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Train situation: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Test situation: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4127" y="202980"/>
            <a:ext cx="11887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2"/>
                </a:solidFill>
                <a:latin typeface="Calibri"/>
                <a:cs typeface="Calibri"/>
              </a:rPr>
              <a:t>Cartoon Problem Setting</a:t>
            </a:r>
          </a:p>
        </p:txBody>
      </p:sp>
      <p:sp>
        <p:nvSpPr>
          <p:cNvPr id="13" name="Oval 12"/>
          <p:cNvSpPr/>
          <p:nvPr/>
        </p:nvSpPr>
        <p:spPr>
          <a:xfrm>
            <a:off x="29464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29464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7272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7272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4064000" y="44958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2620433" y="55626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460500" y="467995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706033" y="54102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823201" y="4343401"/>
            <a:ext cx="5412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Calibri"/>
                <a:cs typeface="Calibri"/>
              </a:rPr>
              <a:t>?</a:t>
            </a:r>
          </a:p>
        </p:txBody>
      </p:sp>
      <p:sp>
        <p:nvSpPr>
          <p:cNvPr id="27" name="Oval 26"/>
          <p:cNvSpPr/>
          <p:nvPr/>
        </p:nvSpPr>
        <p:spPr>
          <a:xfrm>
            <a:off x="8555567" y="2133600"/>
            <a:ext cx="203200" cy="152400"/>
          </a:xfrm>
          <a:prstGeom prst="ellipse">
            <a:avLst/>
          </a:prstGeom>
          <a:solidFill>
            <a:srgbClr val="FF0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8555567" y="3048000"/>
            <a:ext cx="203200" cy="152400"/>
          </a:xfrm>
          <a:prstGeom prst="ellipse">
            <a:avLst/>
          </a:prstGeom>
          <a:solidFill>
            <a:srgbClr val="FF0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7336367" y="2133600"/>
            <a:ext cx="203200" cy="152400"/>
          </a:xfrm>
          <a:prstGeom prst="ellipse">
            <a:avLst/>
          </a:prstGeom>
          <a:solidFill>
            <a:srgbClr val="FF0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7336367" y="3048000"/>
            <a:ext cx="203200" cy="152400"/>
          </a:xfrm>
          <a:prstGeom prst="ellipse">
            <a:avLst/>
          </a:prstGeom>
          <a:solidFill>
            <a:srgbClr val="FF00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pic>
        <p:nvPicPr>
          <p:cNvPr id="3" name="Picture 2" descr="demo-no-gri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307" y="1700776"/>
            <a:ext cx="2402064" cy="191128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4" name="Oval 23"/>
          <p:cNvSpPr/>
          <p:nvPr/>
        </p:nvSpPr>
        <p:spPr>
          <a:xfrm>
            <a:off x="9784507" y="45043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8340940" y="55711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7181007" y="468849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7426540" y="54187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048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/>
      <p:bldP spid="27" grpId="0" animBg="1"/>
      <p:bldP spid="28" grpId="0" animBg="1"/>
      <p:bldP spid="28" grpId="1" animBg="1"/>
      <p:bldP spid="29" grpId="0" animBg="1"/>
      <p:bldP spid="30" grpId="0" animBg="1"/>
      <p:bldP spid="30" grpId="1" animBg="1"/>
      <p:bldP spid="24" grpId="0" animBg="1"/>
      <p:bldP spid="25" grpId="0" animBg="1"/>
      <p:bldP spid="26" grpId="0" animBg="1"/>
      <p:bldP spid="3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ontent Placeholder 1"/>
          <p:cNvSpPr>
            <a:spLocks noGrp="1"/>
          </p:cNvSpPr>
          <p:nvPr>
            <p:ph idx="1"/>
          </p:nvPr>
        </p:nvSpPr>
        <p:spPr>
          <a:xfrm>
            <a:off x="360854" y="1316725"/>
            <a:ext cx="4720333" cy="476726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Train situation: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Test situation:</a:t>
            </a:r>
          </a:p>
        </p:txBody>
      </p:sp>
      <p:sp>
        <p:nvSpPr>
          <p:cNvPr id="18" name="Oval 17"/>
          <p:cNvSpPr/>
          <p:nvPr/>
        </p:nvSpPr>
        <p:spPr>
          <a:xfrm>
            <a:off x="4064000" y="44958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2620433" y="55626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460500" y="467995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706033" y="54102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cxnSp>
        <p:nvCxnSpPr>
          <p:cNvPr id="5" name="Straight Arrow Connector 4"/>
          <p:cNvCxnSpPr>
            <a:endCxn id="20" idx="0"/>
          </p:cNvCxnSpPr>
          <p:nvPr/>
        </p:nvCxnSpPr>
        <p:spPr>
          <a:xfrm flipH="1">
            <a:off x="1562100" y="2200040"/>
            <a:ext cx="243208" cy="247991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43" idx="4"/>
            <a:endCxn id="21" idx="0"/>
          </p:cNvCxnSpPr>
          <p:nvPr/>
        </p:nvCxnSpPr>
        <p:spPr>
          <a:xfrm flipH="1">
            <a:off x="1807634" y="3190030"/>
            <a:ext cx="21167" cy="22201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40" idx="4"/>
            <a:endCxn id="18" idx="0"/>
          </p:cNvCxnSpPr>
          <p:nvPr/>
        </p:nvCxnSpPr>
        <p:spPr>
          <a:xfrm>
            <a:off x="3048000" y="2275630"/>
            <a:ext cx="1117600" cy="22201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41" idx="4"/>
            <a:endCxn id="19" idx="0"/>
          </p:cNvCxnSpPr>
          <p:nvPr/>
        </p:nvCxnSpPr>
        <p:spPr>
          <a:xfrm flipH="1">
            <a:off x="2722034" y="3190030"/>
            <a:ext cx="325967" cy="23725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29464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29464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17272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17272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823201" y="4343401"/>
            <a:ext cx="5412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Calibri"/>
                <a:cs typeface="Calibri"/>
              </a:rPr>
              <a:t>?</a:t>
            </a:r>
          </a:p>
        </p:txBody>
      </p:sp>
      <p:sp>
        <p:nvSpPr>
          <p:cNvPr id="46" name="Oval 45"/>
          <p:cNvSpPr/>
          <p:nvPr/>
        </p:nvSpPr>
        <p:spPr>
          <a:xfrm>
            <a:off x="9784507" y="45043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8340940" y="55711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7181007" y="468849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7426540" y="54187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pic>
        <p:nvPicPr>
          <p:cNvPr id="50" name="Picture 49" descr="demo-no-gri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307" y="1700776"/>
            <a:ext cx="2402064" cy="191128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1" name="TextBox 30"/>
          <p:cNvSpPr txBox="1"/>
          <p:nvPr/>
        </p:nvSpPr>
        <p:spPr>
          <a:xfrm>
            <a:off x="924127" y="202980"/>
            <a:ext cx="11887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2"/>
                </a:solidFill>
                <a:latin typeface="Calibri"/>
                <a:cs typeface="Calibri"/>
              </a:rPr>
              <a:t>Cartoon Problem Setting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763048" y="2814521"/>
            <a:ext cx="2713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Samples of</a:t>
            </a:r>
          </a:p>
          <a:p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 f : R</a:t>
            </a:r>
            <a:r>
              <a:rPr lang="en-US" sz="2800" baseline="30000" dirty="0">
                <a:solidFill>
                  <a:srgbClr val="0066FF"/>
                </a:solidFill>
                <a:latin typeface="Calibri"/>
                <a:cs typeface="Calibri"/>
              </a:rPr>
              <a:t>3</a:t>
            </a:r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 </a:t>
            </a:r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  <a:sym typeface="Wingdings"/>
              </a:rPr>
              <a:t> R</a:t>
            </a:r>
            <a:r>
              <a:rPr lang="en-US" sz="2800" baseline="30000" dirty="0">
                <a:solidFill>
                  <a:srgbClr val="0066FF"/>
                </a:solidFill>
                <a:latin typeface="Calibri"/>
                <a:cs typeface="Calibri"/>
                <a:sym typeface="Wingdings"/>
              </a:rPr>
              <a:t>3</a:t>
            </a:r>
            <a:endParaRPr lang="en-US" sz="2800" baseline="30000" dirty="0">
              <a:solidFill>
                <a:srgbClr val="0066FF"/>
              </a:solidFill>
              <a:latin typeface="Calibri"/>
              <a:cs typeface="Calibri"/>
            </a:endParaRPr>
          </a:p>
        </p:txBody>
      </p:sp>
      <p:sp>
        <p:nvSpPr>
          <p:cNvPr id="25" name="Content Placeholder 1"/>
          <p:cNvSpPr txBox="1">
            <a:spLocks/>
          </p:cNvSpPr>
          <p:nvPr/>
        </p:nvSpPr>
        <p:spPr bwMode="auto">
          <a:xfrm>
            <a:off x="5583933" y="1316725"/>
            <a:ext cx="6349627" cy="4767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676"/>
              </a:spcBef>
              <a:spcAft>
                <a:spcPts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ts val="1176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Demonstration: trajectory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What trajectory here?</a:t>
            </a:r>
          </a:p>
        </p:txBody>
      </p:sp>
    </p:spTree>
    <p:extLst>
      <p:ext uri="{BB962C8B-B14F-4D97-AF65-F5344CB8AC3E}">
        <p14:creationId xmlns:p14="http://schemas.microsoft.com/office/powerpoint/2010/main" val="358422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ain-gri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401" y="1932903"/>
            <a:ext cx="1877756" cy="1380882"/>
          </a:xfrm>
          <a:prstGeom prst="rect">
            <a:avLst/>
          </a:prstGeom>
        </p:spPr>
      </p:pic>
      <p:sp>
        <p:nvSpPr>
          <p:cNvPr id="39" name="Content Placeholder 1"/>
          <p:cNvSpPr>
            <a:spLocks noGrp="1"/>
          </p:cNvSpPr>
          <p:nvPr>
            <p:ph idx="1"/>
          </p:nvPr>
        </p:nvSpPr>
        <p:spPr>
          <a:xfrm>
            <a:off x="360854" y="1316725"/>
            <a:ext cx="4720333" cy="476726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Train situation: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Test situation:</a:t>
            </a:r>
          </a:p>
        </p:txBody>
      </p:sp>
      <p:sp>
        <p:nvSpPr>
          <p:cNvPr id="18" name="Oval 17"/>
          <p:cNvSpPr/>
          <p:nvPr/>
        </p:nvSpPr>
        <p:spPr>
          <a:xfrm>
            <a:off x="4064000" y="44958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2620433" y="55626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460500" y="467995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706033" y="54102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cxnSp>
        <p:nvCxnSpPr>
          <p:cNvPr id="5" name="Straight Arrow Connector 4"/>
          <p:cNvCxnSpPr>
            <a:endCxn id="20" idx="0"/>
          </p:cNvCxnSpPr>
          <p:nvPr/>
        </p:nvCxnSpPr>
        <p:spPr>
          <a:xfrm flipH="1">
            <a:off x="1562100" y="2200040"/>
            <a:ext cx="243208" cy="247991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43" idx="4"/>
            <a:endCxn id="21" idx="0"/>
          </p:cNvCxnSpPr>
          <p:nvPr/>
        </p:nvCxnSpPr>
        <p:spPr>
          <a:xfrm flipH="1">
            <a:off x="1807634" y="3190030"/>
            <a:ext cx="21167" cy="22201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40" idx="4"/>
            <a:endCxn id="18" idx="0"/>
          </p:cNvCxnSpPr>
          <p:nvPr/>
        </p:nvCxnSpPr>
        <p:spPr>
          <a:xfrm>
            <a:off x="3048000" y="2275630"/>
            <a:ext cx="1117600" cy="22201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41" idx="4"/>
            <a:endCxn id="19" idx="0"/>
          </p:cNvCxnSpPr>
          <p:nvPr/>
        </p:nvCxnSpPr>
        <p:spPr>
          <a:xfrm flipH="1">
            <a:off x="2722033" y="3190030"/>
            <a:ext cx="325967" cy="23725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29464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29464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17272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17272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823201" y="4343401"/>
            <a:ext cx="5412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Calibri"/>
                <a:cs typeface="Calibri"/>
              </a:rPr>
              <a:t>?</a:t>
            </a:r>
          </a:p>
        </p:txBody>
      </p:sp>
      <p:sp>
        <p:nvSpPr>
          <p:cNvPr id="46" name="Oval 45"/>
          <p:cNvSpPr/>
          <p:nvPr/>
        </p:nvSpPr>
        <p:spPr>
          <a:xfrm>
            <a:off x="9784507" y="45043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8340940" y="55711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7181007" y="468849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7426540" y="54187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pic>
        <p:nvPicPr>
          <p:cNvPr id="50" name="Picture 49" descr="demo-no-gri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307" y="1700776"/>
            <a:ext cx="2402064" cy="191128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1" name="TextBox 50"/>
          <p:cNvSpPr txBox="1"/>
          <p:nvPr/>
        </p:nvSpPr>
        <p:spPr>
          <a:xfrm>
            <a:off x="924127" y="202980"/>
            <a:ext cx="11887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2"/>
                </a:solidFill>
                <a:latin typeface="Calibri"/>
                <a:cs typeface="Calibri"/>
              </a:rPr>
              <a:t>Cartoon Problem Setting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763048" y="2814521"/>
            <a:ext cx="2713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Samples of</a:t>
            </a:r>
          </a:p>
          <a:p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 f : R</a:t>
            </a:r>
            <a:r>
              <a:rPr lang="en-US" sz="2800" baseline="30000" dirty="0">
                <a:solidFill>
                  <a:srgbClr val="0066FF"/>
                </a:solidFill>
                <a:latin typeface="Calibri"/>
                <a:cs typeface="Calibri"/>
              </a:rPr>
              <a:t>3</a:t>
            </a:r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 </a:t>
            </a:r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  <a:sym typeface="Wingdings"/>
              </a:rPr>
              <a:t> R</a:t>
            </a:r>
            <a:r>
              <a:rPr lang="en-US" sz="2800" baseline="30000" dirty="0">
                <a:solidFill>
                  <a:srgbClr val="0066FF"/>
                </a:solidFill>
                <a:latin typeface="Calibri"/>
                <a:cs typeface="Calibri"/>
                <a:sym typeface="Wingdings"/>
              </a:rPr>
              <a:t>3</a:t>
            </a:r>
            <a:endParaRPr lang="en-US" sz="2800" baseline="30000" dirty="0">
              <a:solidFill>
                <a:srgbClr val="0066FF"/>
              </a:solidFill>
              <a:latin typeface="Calibri"/>
              <a:cs typeface="Calibri"/>
            </a:endParaRPr>
          </a:p>
        </p:txBody>
      </p:sp>
      <p:sp>
        <p:nvSpPr>
          <p:cNvPr id="25" name="Content Placeholder 1"/>
          <p:cNvSpPr txBox="1">
            <a:spLocks/>
          </p:cNvSpPr>
          <p:nvPr/>
        </p:nvSpPr>
        <p:spPr bwMode="auto">
          <a:xfrm>
            <a:off x="5583933" y="1316725"/>
            <a:ext cx="6349627" cy="4767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676"/>
              </a:spcBef>
              <a:spcAft>
                <a:spcPts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ts val="1176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Demonstration: trajectory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What trajectory here?</a:t>
            </a:r>
          </a:p>
        </p:txBody>
      </p:sp>
    </p:spTree>
    <p:extLst>
      <p:ext uri="{BB962C8B-B14F-4D97-AF65-F5344CB8AC3E}">
        <p14:creationId xmlns:p14="http://schemas.microsoft.com/office/powerpoint/2010/main" val="4088676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33601" y="1219254"/>
            <a:ext cx="7843839" cy="4692895"/>
          </a:xfrm>
          <a:prstGeom prst="rect">
            <a:avLst/>
          </a:prstGeom>
          <a:noFill/>
        </p:spPr>
      </p:pic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76201"/>
            <a:ext cx="12192000" cy="1470025"/>
          </a:xfrm>
        </p:spPr>
        <p:txBody>
          <a:bodyPr/>
          <a:lstStyle/>
          <a:p>
            <a:pPr eaLnBrk="1" hangingPunct="1"/>
            <a:r>
              <a:rPr lang="en-US" dirty="0"/>
              <a:t>CS 188: Artificial Intelligence</a:t>
            </a:r>
            <a:br>
              <a:rPr lang="en-US" dirty="0"/>
            </a:br>
            <a:endParaRPr lang="en-US" sz="36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762000"/>
            <a:ext cx="12192000" cy="1524000"/>
          </a:xfrm>
        </p:spPr>
        <p:txBody>
          <a:bodyPr/>
          <a:lstStyle/>
          <a:p>
            <a:pPr eaLnBrk="1" hangingPunct="1"/>
            <a:r>
              <a:rPr lang="en-US" sz="4300" dirty="0"/>
              <a:t>Conclusion</a:t>
            </a:r>
          </a:p>
        </p:txBody>
      </p:sp>
      <p:sp>
        <p:nvSpPr>
          <p:cNvPr id="5124" name="Text Box 7"/>
          <p:cNvSpPr txBox="1">
            <a:spLocks noChangeArrowheads="1"/>
          </p:cNvSpPr>
          <p:nvPr/>
        </p:nvSpPr>
        <p:spPr bwMode="auto">
          <a:xfrm>
            <a:off x="1524000" y="6248403"/>
            <a:ext cx="5867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endParaRPr lang="en-US"/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0" y="6003922"/>
            <a:ext cx="12192000" cy="761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79" tIns="34289" rIns="68579" bIns="3428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latin typeface="Calibri"/>
                <a:cs typeface="Calibri"/>
              </a:rPr>
              <a:t>Instructors: Dan Klein and Pieter Abbeel --- University of California, Berkeley</a:t>
            </a:r>
          </a:p>
          <a:p>
            <a:pPr algn="ctr">
              <a:spcBef>
                <a:spcPct val="50000"/>
              </a:spcBef>
            </a:pPr>
            <a:r>
              <a:rPr lang="en-US" sz="1400" dirty="0">
                <a:latin typeface="Calibri"/>
                <a:cs typeface="Calibri"/>
              </a:rPr>
              <a:t>[These slides were created by Dan Klein and Pieter Abbeel for CS188 Intro to AI at UC Berkeley.  All CS188 materials are available at http://</a:t>
            </a:r>
            <a:r>
              <a:rPr lang="en-US" sz="1400" dirty="0" err="1">
                <a:latin typeface="Calibri"/>
                <a:cs typeface="Calibri"/>
              </a:rPr>
              <a:t>ai.berkeley.edu</a:t>
            </a:r>
            <a:r>
              <a:rPr lang="en-US" sz="1400" dirty="0">
                <a:latin typeface="Calibri"/>
                <a:cs typeface="Calibri"/>
              </a:rPr>
              <a:t>.]</a:t>
            </a:r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st-gri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780" y="4420394"/>
            <a:ext cx="2969987" cy="1366078"/>
          </a:xfrm>
          <a:prstGeom prst="rect">
            <a:avLst/>
          </a:prstGeom>
        </p:spPr>
      </p:pic>
      <p:pic>
        <p:nvPicPr>
          <p:cNvPr id="2" name="Picture 1" descr="train-gri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401" y="1932903"/>
            <a:ext cx="1877756" cy="1380882"/>
          </a:xfrm>
          <a:prstGeom prst="rect">
            <a:avLst/>
          </a:prstGeom>
        </p:spPr>
      </p:pic>
      <p:sp>
        <p:nvSpPr>
          <p:cNvPr id="39" name="Content Placeholder 1"/>
          <p:cNvSpPr>
            <a:spLocks noGrp="1"/>
          </p:cNvSpPr>
          <p:nvPr>
            <p:ph idx="1"/>
          </p:nvPr>
        </p:nvSpPr>
        <p:spPr>
          <a:xfrm>
            <a:off x="360854" y="1316725"/>
            <a:ext cx="4720333" cy="476726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Train situation: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Test situation:</a:t>
            </a:r>
          </a:p>
        </p:txBody>
      </p:sp>
      <p:sp>
        <p:nvSpPr>
          <p:cNvPr id="18" name="Oval 17"/>
          <p:cNvSpPr/>
          <p:nvPr/>
        </p:nvSpPr>
        <p:spPr>
          <a:xfrm>
            <a:off x="4064000" y="44958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2620433" y="55626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460500" y="467995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706033" y="54102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cxnSp>
        <p:nvCxnSpPr>
          <p:cNvPr id="5" name="Straight Arrow Connector 4"/>
          <p:cNvCxnSpPr>
            <a:endCxn id="20" idx="0"/>
          </p:cNvCxnSpPr>
          <p:nvPr/>
        </p:nvCxnSpPr>
        <p:spPr>
          <a:xfrm flipH="1">
            <a:off x="1562100" y="2200040"/>
            <a:ext cx="243208" cy="247991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43" idx="4"/>
            <a:endCxn id="21" idx="0"/>
          </p:cNvCxnSpPr>
          <p:nvPr/>
        </p:nvCxnSpPr>
        <p:spPr>
          <a:xfrm flipH="1">
            <a:off x="1807634" y="3190030"/>
            <a:ext cx="21167" cy="22201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763048" y="2814521"/>
            <a:ext cx="2713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Samples of</a:t>
            </a:r>
          </a:p>
          <a:p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 f : R</a:t>
            </a:r>
            <a:r>
              <a:rPr lang="en-US" sz="2800" baseline="30000" dirty="0">
                <a:solidFill>
                  <a:srgbClr val="0066FF"/>
                </a:solidFill>
                <a:latin typeface="Calibri"/>
                <a:cs typeface="Calibri"/>
              </a:rPr>
              <a:t>3</a:t>
            </a:r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 </a:t>
            </a:r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  <a:sym typeface="Wingdings"/>
              </a:rPr>
              <a:t> R</a:t>
            </a:r>
            <a:r>
              <a:rPr lang="en-US" sz="2800" baseline="30000" dirty="0">
                <a:solidFill>
                  <a:srgbClr val="0066FF"/>
                </a:solidFill>
                <a:latin typeface="Calibri"/>
                <a:cs typeface="Calibri"/>
                <a:sym typeface="Wingdings"/>
              </a:rPr>
              <a:t>3</a:t>
            </a:r>
            <a:endParaRPr lang="en-US" sz="2800" baseline="30000" dirty="0">
              <a:solidFill>
                <a:srgbClr val="0066FF"/>
              </a:solidFill>
              <a:latin typeface="Calibri"/>
              <a:cs typeface="Calibri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29464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29464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17272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17272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823201" y="4343401"/>
            <a:ext cx="5412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Calibri"/>
                <a:cs typeface="Calibri"/>
              </a:rPr>
              <a:t>?</a:t>
            </a:r>
          </a:p>
        </p:txBody>
      </p:sp>
      <p:sp>
        <p:nvSpPr>
          <p:cNvPr id="46" name="Oval 45"/>
          <p:cNvSpPr/>
          <p:nvPr/>
        </p:nvSpPr>
        <p:spPr>
          <a:xfrm>
            <a:off x="9784507" y="45043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8340940" y="55711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7181007" y="468849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7426540" y="54187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pic>
        <p:nvPicPr>
          <p:cNvPr id="50" name="Picture 49" descr="demo-no-gri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307" y="1700776"/>
            <a:ext cx="2402064" cy="191128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7" name="TextBox 26"/>
          <p:cNvSpPr txBox="1"/>
          <p:nvPr/>
        </p:nvSpPr>
        <p:spPr>
          <a:xfrm>
            <a:off x="924127" y="202980"/>
            <a:ext cx="11887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2"/>
                </a:solidFill>
                <a:latin typeface="Calibri"/>
                <a:cs typeface="Calibri"/>
              </a:rPr>
              <a:t>Cartoon Problem Setting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3048000" y="2275630"/>
            <a:ext cx="1117600" cy="22201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2722033" y="3190030"/>
            <a:ext cx="325967" cy="23725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1"/>
          <p:cNvSpPr txBox="1">
            <a:spLocks/>
          </p:cNvSpPr>
          <p:nvPr/>
        </p:nvSpPr>
        <p:spPr bwMode="auto">
          <a:xfrm>
            <a:off x="5583933" y="1316725"/>
            <a:ext cx="6349627" cy="4767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676"/>
              </a:spcBef>
              <a:spcAft>
                <a:spcPts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ts val="1176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Demonstration: trajectory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What trajectory here?</a:t>
            </a:r>
          </a:p>
        </p:txBody>
      </p:sp>
    </p:spTree>
    <p:extLst>
      <p:ext uri="{BB962C8B-B14F-4D97-AF65-F5344CB8AC3E}">
        <p14:creationId xmlns:p14="http://schemas.microsoft.com/office/powerpoint/2010/main" val="37659155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st-with-gri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100" y="4235506"/>
            <a:ext cx="3304387" cy="1629561"/>
          </a:xfrm>
          <a:prstGeom prst="rect">
            <a:avLst/>
          </a:prstGeom>
        </p:spPr>
      </p:pic>
      <p:pic>
        <p:nvPicPr>
          <p:cNvPr id="4" name="Picture 3" descr="test-gri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780" y="4420394"/>
            <a:ext cx="2969987" cy="1366078"/>
          </a:xfrm>
          <a:prstGeom prst="rect">
            <a:avLst/>
          </a:prstGeom>
        </p:spPr>
      </p:pic>
      <p:pic>
        <p:nvPicPr>
          <p:cNvPr id="2" name="Picture 1" descr="train-gri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401" y="1932903"/>
            <a:ext cx="1877756" cy="1380882"/>
          </a:xfrm>
          <a:prstGeom prst="rect">
            <a:avLst/>
          </a:prstGeom>
        </p:spPr>
      </p:pic>
      <p:sp>
        <p:nvSpPr>
          <p:cNvPr id="39" name="Content Placeholder 1"/>
          <p:cNvSpPr>
            <a:spLocks noGrp="1"/>
          </p:cNvSpPr>
          <p:nvPr>
            <p:ph idx="1"/>
          </p:nvPr>
        </p:nvSpPr>
        <p:spPr>
          <a:xfrm>
            <a:off x="360854" y="1316725"/>
            <a:ext cx="4720333" cy="476726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Train situation: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Test situation:</a:t>
            </a:r>
          </a:p>
        </p:txBody>
      </p:sp>
      <p:sp>
        <p:nvSpPr>
          <p:cNvPr id="18" name="Oval 17"/>
          <p:cNvSpPr/>
          <p:nvPr/>
        </p:nvSpPr>
        <p:spPr>
          <a:xfrm>
            <a:off x="4064000" y="44958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2620433" y="55626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460500" y="467995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706033" y="541020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cxnSp>
        <p:nvCxnSpPr>
          <p:cNvPr id="5" name="Straight Arrow Connector 4"/>
          <p:cNvCxnSpPr>
            <a:endCxn id="20" idx="0"/>
          </p:cNvCxnSpPr>
          <p:nvPr/>
        </p:nvCxnSpPr>
        <p:spPr>
          <a:xfrm flipH="1">
            <a:off x="1562100" y="2200040"/>
            <a:ext cx="243208" cy="247991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43" idx="4"/>
            <a:endCxn id="21" idx="0"/>
          </p:cNvCxnSpPr>
          <p:nvPr/>
        </p:nvCxnSpPr>
        <p:spPr>
          <a:xfrm flipH="1">
            <a:off x="1807634" y="3190030"/>
            <a:ext cx="21167" cy="22201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29464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29464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1727200" y="21232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1727200" y="303763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9784507" y="45043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8340940" y="55711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7181007" y="468849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7426540" y="5418740"/>
            <a:ext cx="203200" cy="152400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pic>
        <p:nvPicPr>
          <p:cNvPr id="6" name="Picture 5" descr="demo-with-gri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161" y="1673226"/>
            <a:ext cx="2621543" cy="1957012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924127" y="202980"/>
            <a:ext cx="11887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2"/>
                </a:solidFill>
                <a:latin typeface="Calibri"/>
                <a:cs typeface="Calibri"/>
              </a:rPr>
              <a:t>Cartoon Problem Setting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763048" y="2814521"/>
            <a:ext cx="2713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Samples of</a:t>
            </a:r>
          </a:p>
          <a:p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 f : R</a:t>
            </a:r>
            <a:r>
              <a:rPr lang="en-US" sz="2800" baseline="30000" dirty="0">
                <a:solidFill>
                  <a:srgbClr val="0066FF"/>
                </a:solidFill>
                <a:latin typeface="Calibri"/>
                <a:cs typeface="Calibri"/>
              </a:rPr>
              <a:t>3</a:t>
            </a:r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</a:rPr>
              <a:t> </a:t>
            </a:r>
            <a:r>
              <a:rPr lang="en-US" sz="2800" dirty="0">
                <a:solidFill>
                  <a:srgbClr val="0066FF"/>
                </a:solidFill>
                <a:latin typeface="Calibri"/>
                <a:cs typeface="Calibri"/>
                <a:sym typeface="Wingdings"/>
              </a:rPr>
              <a:t> R</a:t>
            </a:r>
            <a:r>
              <a:rPr lang="en-US" sz="2800" baseline="30000" dirty="0">
                <a:solidFill>
                  <a:srgbClr val="0066FF"/>
                </a:solidFill>
                <a:latin typeface="Calibri"/>
                <a:cs typeface="Calibri"/>
                <a:sym typeface="Wingdings"/>
              </a:rPr>
              <a:t>3</a:t>
            </a:r>
            <a:endParaRPr lang="en-US" sz="2800" baseline="30000" dirty="0">
              <a:solidFill>
                <a:srgbClr val="0066FF"/>
              </a:solidFill>
              <a:latin typeface="Calibri"/>
              <a:cs typeface="Calibri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048000" y="2275630"/>
            <a:ext cx="1117600" cy="22201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2722033" y="3190030"/>
            <a:ext cx="325967" cy="2372570"/>
          </a:xfrm>
          <a:prstGeom prst="straightConnector1">
            <a:avLst/>
          </a:prstGeom>
          <a:ln>
            <a:solidFill>
              <a:srgbClr val="00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1"/>
          <p:cNvSpPr txBox="1">
            <a:spLocks/>
          </p:cNvSpPr>
          <p:nvPr/>
        </p:nvSpPr>
        <p:spPr bwMode="auto">
          <a:xfrm>
            <a:off x="5583933" y="1316725"/>
            <a:ext cx="6349627" cy="4767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676"/>
              </a:spcBef>
              <a:spcAft>
                <a:spcPts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ts val="1176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Demonstration: trajectory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457200" lvl="1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endParaRPr lang="en-US" dirty="0">
              <a:latin typeface="Calibri"/>
              <a:cs typeface="Calibri"/>
            </a:endParaRPr>
          </a:p>
          <a:p>
            <a:pPr marL="0" indent="0">
              <a:buFont typeface="Wingdings" pitchFamily="2" charset="2"/>
              <a:buNone/>
            </a:pPr>
            <a:r>
              <a:rPr lang="en-US" dirty="0">
                <a:latin typeface="Calibri"/>
                <a:cs typeface="Calibri"/>
              </a:rPr>
              <a:t>What trajectory here?</a:t>
            </a:r>
          </a:p>
        </p:txBody>
      </p:sp>
    </p:spTree>
    <p:extLst>
      <p:ext uri="{BB962C8B-B14F-4D97-AF65-F5344CB8AC3E}">
        <p14:creationId xmlns:p14="http://schemas.microsoft.com/office/powerpoint/2010/main" val="22005733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Calibri"/>
                <a:cs typeface="Calibri"/>
              </a:rPr>
              <a:t>Learning f : R</a:t>
            </a:r>
            <a:r>
              <a:rPr lang="en-US" sz="4000" baseline="30000" dirty="0">
                <a:latin typeface="Calibri"/>
                <a:cs typeface="Calibri"/>
              </a:rPr>
              <a:t>3</a:t>
            </a:r>
            <a:r>
              <a:rPr lang="en-US" sz="4000" dirty="0">
                <a:latin typeface="Calibri"/>
                <a:cs typeface="Calibri"/>
              </a:rPr>
              <a:t> </a:t>
            </a:r>
            <a:r>
              <a:rPr lang="en-US" sz="4000" dirty="0">
                <a:latin typeface="Calibri"/>
                <a:cs typeface="Calibri"/>
                <a:sym typeface="Wingdings"/>
              </a:rPr>
              <a:t> R</a:t>
            </a:r>
            <a:r>
              <a:rPr lang="en-US" sz="4000" baseline="30000" dirty="0">
                <a:latin typeface="Calibri"/>
                <a:cs typeface="Calibri"/>
                <a:sym typeface="Wingdings"/>
              </a:rPr>
              <a:t>3</a:t>
            </a:r>
            <a:r>
              <a:rPr lang="en-US" sz="4000" dirty="0">
                <a:latin typeface="Calibri"/>
                <a:cs typeface="Calibri"/>
                <a:sym typeface="Wingdings"/>
              </a:rPr>
              <a:t> from samples</a:t>
            </a:r>
            <a:endParaRPr lang="en-US" sz="4000" dirty="0">
              <a:latin typeface="Calibri"/>
              <a:cs typeface="Calibri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65680" y="3928265"/>
            <a:ext cx="10871200" cy="2248330"/>
          </a:xfrm>
        </p:spPr>
        <p:txBody>
          <a:bodyPr/>
          <a:lstStyle/>
          <a:p>
            <a:r>
              <a:rPr lang="en-US" dirty="0">
                <a:latin typeface="Calibri"/>
                <a:cs typeface="Calibri"/>
              </a:rPr>
              <a:t>Observations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Translations, rotations and scaling are FREE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Can be solved efficiently manipulating matrices of size of number of examples</a:t>
            </a: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74" y="1781400"/>
            <a:ext cx="10296573" cy="164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68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65680" y="3043606"/>
            <a:ext cx="10871200" cy="2823795"/>
          </a:xfrm>
        </p:spPr>
        <p:txBody>
          <a:bodyPr/>
          <a:lstStyle/>
          <a:p>
            <a:r>
              <a:rPr lang="en-US" dirty="0">
                <a:latin typeface="Calibri"/>
                <a:cs typeface="Calibri"/>
              </a:rPr>
              <a:t>Solution has form: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0"/>
            <a:ext cx="12192000" cy="10668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Calibri"/>
                <a:cs typeface="Calibri"/>
              </a:rPr>
              <a:t>Learning f : R</a:t>
            </a:r>
            <a:r>
              <a:rPr lang="en-US" sz="4400" baseline="30000" dirty="0">
                <a:solidFill>
                  <a:schemeClr val="tx2"/>
                </a:solidFill>
                <a:latin typeface="Calibri"/>
                <a:cs typeface="Calibri"/>
              </a:rPr>
              <a:t>3</a:t>
            </a:r>
            <a:r>
              <a:rPr lang="en-US" sz="4400" dirty="0">
                <a:solidFill>
                  <a:schemeClr val="tx2"/>
                </a:solidFill>
                <a:latin typeface="Calibri"/>
                <a:cs typeface="Calibri"/>
              </a:rPr>
              <a:t> </a:t>
            </a:r>
            <a:r>
              <a:rPr lang="en-US" sz="4400" dirty="0">
                <a:solidFill>
                  <a:schemeClr val="tx2"/>
                </a:solidFill>
                <a:latin typeface="Calibri"/>
                <a:cs typeface="Calibri"/>
                <a:sym typeface="Wingdings"/>
              </a:rPr>
              <a:t> </a:t>
            </a:r>
            <a:r>
              <a:rPr lang="en-US" sz="4400" dirty="0">
                <a:solidFill>
                  <a:schemeClr val="tx2"/>
                </a:solidFill>
                <a:latin typeface="Calibri"/>
                <a:cs typeface="Calibri"/>
              </a:rPr>
              <a:t>R</a:t>
            </a:r>
            <a:r>
              <a:rPr lang="en-US" sz="4400" baseline="30000" dirty="0">
                <a:solidFill>
                  <a:schemeClr val="tx2"/>
                </a:solidFill>
                <a:latin typeface="Calibri"/>
                <a:cs typeface="Calibri"/>
              </a:rPr>
              <a:t>3</a:t>
            </a:r>
            <a:r>
              <a:rPr lang="en-US" sz="4400" dirty="0">
                <a:solidFill>
                  <a:schemeClr val="tx2"/>
                </a:solidFill>
                <a:latin typeface="Calibri"/>
                <a:cs typeface="Calibri"/>
              </a:rPr>
              <a:t> from samples</a:t>
            </a: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371600"/>
            <a:ext cx="9736667" cy="1558008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3642646"/>
            <a:ext cx="9652000" cy="16913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9600" y="5486401"/>
            <a:ext cx="8251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Calibri"/>
                <a:cs typeface="Calibri"/>
              </a:rPr>
              <a:t>Wahba</a:t>
            </a:r>
            <a:r>
              <a:rPr lang="en-US" sz="1200" dirty="0">
                <a:latin typeface="Calibri"/>
                <a:cs typeface="Calibri"/>
              </a:rPr>
              <a:t>, Spline models for observational data. Philadelphia: Society for Industrial and Applied Mathematics. 1990.</a:t>
            </a:r>
          </a:p>
          <a:p>
            <a:r>
              <a:rPr lang="en-US" sz="1200" dirty="0" err="1">
                <a:latin typeface="Calibri"/>
                <a:cs typeface="Calibri"/>
              </a:rPr>
              <a:t>Evgeniou</a:t>
            </a:r>
            <a:r>
              <a:rPr lang="en-US" sz="1200" dirty="0">
                <a:latin typeface="Calibri"/>
                <a:cs typeface="Calibri"/>
              </a:rPr>
              <a:t>, </a:t>
            </a:r>
            <a:r>
              <a:rPr lang="en-US" sz="1200" dirty="0" err="1">
                <a:latin typeface="Calibri"/>
                <a:cs typeface="Calibri"/>
              </a:rPr>
              <a:t>Pontil</a:t>
            </a:r>
            <a:r>
              <a:rPr lang="en-US" sz="1200" dirty="0">
                <a:latin typeface="Calibri"/>
                <a:cs typeface="Calibri"/>
              </a:rPr>
              <a:t>, </a:t>
            </a:r>
            <a:r>
              <a:rPr lang="en-US" sz="1200" dirty="0" err="1">
                <a:latin typeface="Calibri"/>
                <a:cs typeface="Calibri"/>
              </a:rPr>
              <a:t>Poggio</a:t>
            </a:r>
            <a:r>
              <a:rPr lang="en-US" sz="1200" dirty="0">
                <a:latin typeface="Calibri"/>
                <a:cs typeface="Calibri"/>
              </a:rPr>
              <a:t>, Regularization Networks and Support Vector Machines. Advances in Computational Mathematics. 2000.</a:t>
            </a:r>
          </a:p>
          <a:p>
            <a:r>
              <a:rPr lang="en-US" sz="1200" dirty="0">
                <a:latin typeface="Calibri"/>
                <a:cs typeface="Calibri"/>
              </a:rPr>
              <a:t>Hastie, </a:t>
            </a:r>
            <a:r>
              <a:rPr lang="en-US" sz="1200" dirty="0" err="1">
                <a:latin typeface="Calibri"/>
                <a:cs typeface="Calibri"/>
              </a:rPr>
              <a:t>Tibshirani</a:t>
            </a:r>
            <a:r>
              <a:rPr lang="en-US" sz="1200" dirty="0">
                <a:latin typeface="Calibri"/>
                <a:cs typeface="Calibri"/>
              </a:rPr>
              <a:t>, Friedman, Elements of Statistical Learning, Chapter 5. 2008.</a:t>
            </a:r>
          </a:p>
        </p:txBody>
      </p:sp>
    </p:spTree>
    <p:extLst>
      <p:ext uri="{BB962C8B-B14F-4D97-AF65-F5344CB8AC3E}">
        <p14:creationId xmlns:p14="http://schemas.microsoft.com/office/powerpoint/2010/main" val="37626315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Looking Ahead</a:t>
            </a:r>
          </a:p>
        </p:txBody>
      </p:sp>
      <p:pic>
        <p:nvPicPr>
          <p:cNvPr id="4" name="Picture 3" descr="glass_bab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2108201"/>
            <a:ext cx="5994400" cy="33734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498601"/>
            <a:ext cx="5283200" cy="3962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469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Darpa</a:t>
            </a:r>
            <a:r>
              <a:rPr lang="en-US" dirty="0"/>
              <a:t> Robotics Challenge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3200" y="1447800"/>
            <a:ext cx="5486400" cy="4729164"/>
          </a:xfrm>
        </p:spPr>
        <p:txBody>
          <a:bodyPr/>
          <a:lstStyle/>
          <a:p>
            <a:r>
              <a:rPr lang="en-US" sz="2400" dirty="0"/>
              <a:t>Disaster response (e.g., Fukushima)</a:t>
            </a:r>
          </a:p>
          <a:p>
            <a:pPr lvl="1"/>
            <a:r>
              <a:rPr lang="en-US" sz="2000" dirty="0"/>
              <a:t>E.g., Get into car, drive it, get out, open door, enter building, climb ladder, traverse industrial walkway, use tool to break a panel, locate and close a valve, replace a cooling pump</a:t>
            </a:r>
          </a:p>
          <a:p>
            <a:pPr lvl="1"/>
            <a:endParaRPr lang="en-US" sz="2000" dirty="0"/>
          </a:p>
          <a:p>
            <a:r>
              <a:rPr lang="en-US" sz="2400" dirty="0"/>
              <a:t>Competition / Prizes</a:t>
            </a:r>
          </a:p>
          <a:p>
            <a:pPr lvl="1"/>
            <a:r>
              <a:rPr lang="en-US" sz="2000" dirty="0"/>
              <a:t>Simulation competition: June 2013</a:t>
            </a:r>
          </a:p>
          <a:p>
            <a:pPr lvl="2"/>
            <a:r>
              <a:rPr lang="en-US" sz="2000" dirty="0"/>
              <a:t>Prize: Atlas robot</a:t>
            </a:r>
          </a:p>
          <a:p>
            <a:pPr lvl="1"/>
            <a:r>
              <a:rPr lang="en-US" sz="2000" dirty="0"/>
              <a:t>Semi-final round: December 2013</a:t>
            </a:r>
          </a:p>
          <a:p>
            <a:pPr lvl="1"/>
            <a:r>
              <a:rPr lang="en-US" sz="2000" dirty="0"/>
              <a:t>Real robot (Atlas) competition: Nov. 2014</a:t>
            </a:r>
          </a:p>
          <a:p>
            <a:pPr lvl="2"/>
            <a:r>
              <a:rPr lang="en-US" sz="2000" dirty="0"/>
              <a:t>Prize: $ 2M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 descr="dg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905000"/>
            <a:ext cx="6317263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667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Pac-Man Beyond the Game!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6850" y="1231901"/>
            <a:ext cx="9810750" cy="6540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Pacman: Beyond Simulation?</a:t>
            </a:r>
          </a:p>
        </p:txBody>
      </p:sp>
      <p:pic>
        <p:nvPicPr>
          <p:cNvPr id="37890" name="Picture 2" descr="http://pacman.elstonj.com/images/titl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14800" y="2628901"/>
            <a:ext cx="4048125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7" name="TextBox 5"/>
          <p:cNvSpPr txBox="1">
            <a:spLocks noChangeArrowheads="1"/>
          </p:cNvSpPr>
          <p:nvPr/>
        </p:nvSpPr>
        <p:spPr bwMode="auto">
          <a:xfrm>
            <a:off x="0" y="6400801"/>
            <a:ext cx="12192000" cy="369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algn="ctr"/>
            <a:r>
              <a:rPr lang="en-US" dirty="0">
                <a:latin typeface="Calibri" pitchFamily="34" charset="0"/>
              </a:rPr>
              <a:t>Students at Colorado University: http://pacman.elstonj.com</a:t>
            </a:r>
          </a:p>
        </p:txBody>
      </p:sp>
      <p:pic>
        <p:nvPicPr>
          <p:cNvPr id="37894" name="Picture 6" descr="http://pacman.elstonj.com/data/photos/.tn/imgp5465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35000" y="1447802"/>
            <a:ext cx="2819400" cy="2111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898" name="Picture 10" descr="http://pacman.elstonj.com/data/photos/.tn/imgp5474.jpg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8763002" y="3810000"/>
            <a:ext cx="284797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900" name="Picture 1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9067800" y="1447801"/>
            <a:ext cx="2209800" cy="212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902" name="Picture 14" descr="http://i.i.com.com/cnwk.1d/i/bto/20091110/PACMAN.jp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35001" y="3733800"/>
            <a:ext cx="2871788" cy="21526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Bugman?</a:t>
            </a:r>
          </a:p>
        </p:txBody>
      </p:sp>
      <p:sp>
        <p:nvSpPr>
          <p:cNvPr id="140697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381000" y="1447801"/>
            <a:ext cx="31242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dirty="0"/>
              <a:t>AI = Animal Intelligence?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 err="1"/>
              <a:t>Wim</a:t>
            </a:r>
            <a:r>
              <a:rPr lang="en-US" sz="2000" dirty="0"/>
              <a:t> van Eck at Leiden University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 err="1"/>
              <a:t>Pacman</a:t>
            </a:r>
            <a:r>
              <a:rPr lang="en-US" sz="2000" dirty="0"/>
              <a:t> controlled by a human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Ghosts controlled by crickets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Vibrations drive crickets toward or away from </a:t>
            </a:r>
            <a:r>
              <a:rPr lang="en-US" sz="2000" dirty="0" err="1"/>
              <a:t>Pacman’s</a:t>
            </a:r>
            <a:r>
              <a:rPr lang="en-US" sz="2000" dirty="0"/>
              <a:t> location</a:t>
            </a:r>
          </a:p>
        </p:txBody>
      </p:sp>
      <p:sp>
        <p:nvSpPr>
          <p:cNvPr id="24580" name="Text Box 4"/>
          <p:cNvSpPr txBox="1">
            <a:spLocks noChangeArrowheads="1"/>
          </p:cNvSpPr>
          <p:nvPr/>
        </p:nvSpPr>
        <p:spPr bwMode="auto">
          <a:xfrm>
            <a:off x="304800" y="6338888"/>
            <a:ext cx="4267200" cy="369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latin typeface="Calibri" pitchFamily="34" charset="0"/>
              </a:rPr>
              <a:t>http://pong.hku.nl/~wim/bugman.htm</a:t>
            </a:r>
          </a:p>
        </p:txBody>
      </p:sp>
      <p:pic>
        <p:nvPicPr>
          <p:cNvPr id="1406982" name="Picture 6" descr="constructio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43400" y="1447801"/>
            <a:ext cx="3200400" cy="48074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6984" name="Picture 8" descr="game"/>
          <p:cNvPicPr>
            <a:picLocks noChangeAspect="1" noChangeArrowheads="1"/>
          </p:cNvPicPr>
          <p:nvPr/>
        </p:nvPicPr>
        <p:blipFill>
          <a:blip r:embed="rId3" cstate="print"/>
          <a:srcRect r="55200"/>
          <a:stretch>
            <a:fillRect/>
          </a:stretch>
        </p:blipFill>
        <p:spPr bwMode="auto">
          <a:xfrm>
            <a:off x="8610600" y="1295400"/>
            <a:ext cx="2133600" cy="2457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6985" name="Picture 9" descr="game"/>
          <p:cNvPicPr>
            <a:picLocks noChangeAspect="1" noChangeArrowheads="1"/>
          </p:cNvPicPr>
          <p:nvPr/>
        </p:nvPicPr>
        <p:blipFill>
          <a:blip r:embed="rId3" cstate="print"/>
          <a:srcRect l="43201"/>
          <a:stretch>
            <a:fillRect/>
          </a:stretch>
        </p:blipFill>
        <p:spPr bwMode="auto">
          <a:xfrm>
            <a:off x="8267701" y="4019549"/>
            <a:ext cx="2705100" cy="2457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69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69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6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69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6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69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6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Bugman</a:t>
            </a:r>
            <a:endParaRPr lang="en-US" dirty="0"/>
          </a:p>
        </p:txBody>
      </p:sp>
      <p:pic>
        <p:nvPicPr>
          <p:cNvPr id="4" name="bugman_movie_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219200"/>
            <a:ext cx="10471355" cy="5410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095442" y="0"/>
            <a:ext cx="3198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[VIDEO: bugman_movie_1.mov]</a:t>
            </a:r>
          </a:p>
        </p:txBody>
      </p:sp>
    </p:spTree>
    <p:extLst>
      <p:ext uri="{BB962C8B-B14F-4D97-AF65-F5344CB8AC3E}">
        <p14:creationId xmlns:p14="http://schemas.microsoft.com/office/powerpoint/2010/main" val="2715232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Contest Results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24200" y="1372574"/>
            <a:ext cx="6003925" cy="53280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Go Next?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6800" y="1143000"/>
            <a:ext cx="960120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Where to go next?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29201" y="2209801"/>
            <a:ext cx="6815137" cy="4543425"/>
          </a:xfrm>
          <a:prstGeom prst="rect">
            <a:avLst/>
          </a:prstGeom>
          <a:noFill/>
        </p:spPr>
      </p:pic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406400" y="1447800"/>
            <a:ext cx="11379200" cy="47291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dirty="0"/>
              <a:t>Congratulations, you’ve seen the basics of modern AI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… and done some amazing work putting it to use!</a:t>
            </a:r>
          </a:p>
          <a:p>
            <a:pPr lvl="2" eaLnBrk="1" hangingPunct="1">
              <a:lnSpc>
                <a:spcPct val="90000"/>
              </a:lnSpc>
            </a:pPr>
            <a:endParaRPr lang="en-US" sz="1600" dirty="0"/>
          </a:p>
          <a:p>
            <a:pPr eaLnBrk="1" hangingPunct="1">
              <a:lnSpc>
                <a:spcPct val="90000"/>
              </a:lnSpc>
            </a:pPr>
            <a:r>
              <a:rPr lang="en-US" sz="2400" dirty="0"/>
              <a:t>How to continue: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Machine learning: cs189, stat154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Intro to Data Science: CS194-16 (Franklin)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Probability: ee126, stat134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Optimization: ee127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Cognitive modeling: cog </a:t>
            </a:r>
            <a:r>
              <a:rPr lang="en-US" sz="2000" dirty="0" err="1"/>
              <a:t>sci</a:t>
            </a:r>
            <a:r>
              <a:rPr lang="en-US" sz="2000" dirty="0"/>
              <a:t> 131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Machine learning theory: cs281a/b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Vision: cs280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Robotics: cs287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NLP: cs288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… and more; ask if you’re interested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That’s It!</a:t>
            </a:r>
          </a:p>
        </p:txBody>
      </p:sp>
      <p:sp>
        <p:nvSpPr>
          <p:cNvPr id="1434627" name="Rectangle 3"/>
          <p:cNvSpPr>
            <a:spLocks noGrp="1" noChangeArrowheads="1"/>
          </p:cNvSpPr>
          <p:nvPr>
            <p:ph idx="1"/>
          </p:nvPr>
        </p:nvSpPr>
        <p:spPr>
          <a:xfrm>
            <a:off x="2514600" y="2057400"/>
            <a:ext cx="8001000" cy="4068766"/>
          </a:xfrm>
        </p:spPr>
        <p:txBody>
          <a:bodyPr/>
          <a:lstStyle/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Help us out with some course evaluations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Have a great summer, and always maximize your expected utilities!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90600"/>
            <a:ext cx="12192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68" y="0"/>
            <a:ext cx="1146143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4066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P1 Mini-Contest Results!</a:t>
            </a:r>
          </a:p>
        </p:txBody>
      </p:sp>
      <p:pic>
        <p:nvPicPr>
          <p:cNvPr id="10" name="Picture 9" descr="Screen Shot 2014-02-10 at 9.19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19200"/>
            <a:ext cx="9908511" cy="530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0766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P1 Mini-Contest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7400" y="1600200"/>
            <a:ext cx="9118600" cy="4449766"/>
          </a:xfrm>
        </p:spPr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place:</a:t>
            </a:r>
          </a:p>
          <a:p>
            <a:pPr lvl="1"/>
            <a:r>
              <a:rPr lang="en-US" dirty="0"/>
              <a:t>Zephyr – Kevin Casey and </a:t>
            </a:r>
            <a:r>
              <a:rPr lang="en-US" dirty="0" err="1"/>
              <a:t>Zeyu</a:t>
            </a:r>
            <a:r>
              <a:rPr lang="en-US" dirty="0"/>
              <a:t> (Andrew) Liu</a:t>
            </a:r>
          </a:p>
          <a:p>
            <a:endParaRPr lang="en-US" dirty="0"/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place</a:t>
            </a:r>
          </a:p>
          <a:p>
            <a:pPr lvl="1"/>
            <a:r>
              <a:rPr lang="en-US" dirty="0" err="1"/>
              <a:t>Artificially.Retarded</a:t>
            </a:r>
            <a:r>
              <a:rPr lang="en-US" dirty="0"/>
              <a:t> – Fan Ye and </a:t>
            </a:r>
            <a:r>
              <a:rPr lang="en-US" dirty="0" err="1"/>
              <a:t>Tianhao</a:t>
            </a:r>
            <a:r>
              <a:rPr lang="en-US" dirty="0"/>
              <a:t> Zhang</a:t>
            </a:r>
          </a:p>
          <a:p>
            <a:pPr lvl="1"/>
            <a:endParaRPr lang="en-US" dirty="0"/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place</a:t>
            </a:r>
          </a:p>
          <a:p>
            <a:pPr lvl="1"/>
            <a:r>
              <a:rPr lang="en-US" dirty="0" err="1"/>
              <a:t>Tooskoolforkool</a:t>
            </a:r>
            <a:r>
              <a:rPr lang="en-US" dirty="0"/>
              <a:t> – Austen </a:t>
            </a:r>
            <a:r>
              <a:rPr lang="en-US" dirty="0" err="1"/>
              <a:t>Satterlee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371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P2 Mini-Contest Results!</a:t>
            </a:r>
          </a:p>
        </p:txBody>
      </p:sp>
      <p:pic>
        <p:nvPicPr>
          <p:cNvPr id="8" name="Picture 7" descr="Screen Shot 2014-02-10 at 9.19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19200"/>
            <a:ext cx="9908511" cy="530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56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P2 Mini-Contest Results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31800" y="1443036"/>
            <a:ext cx="11379200" cy="4729164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1 [1815]	^_^				Alex </a:t>
            </a:r>
            <a:r>
              <a:rPr lang="en-US" sz="2800" dirty="0" err="1"/>
              <a:t>Sawai</a:t>
            </a:r>
            <a:r>
              <a:rPr lang="en-US" sz="2800" dirty="0"/>
              <a:t> and </a:t>
            </a:r>
            <a:r>
              <a:rPr lang="en-US" sz="2800" dirty="0" err="1"/>
              <a:t>Zaheen</a:t>
            </a:r>
            <a:r>
              <a:rPr lang="en-US" sz="2800" dirty="0"/>
              <a:t> Aziz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FF3300"/>
                </a:solidFill>
              </a:rPr>
              <a:t>   [1737]	</a:t>
            </a:r>
            <a:r>
              <a:rPr lang="en-US" sz="2800" dirty="0" err="1">
                <a:solidFill>
                  <a:srgbClr val="FF3300"/>
                </a:solidFill>
              </a:rPr>
              <a:t>Staffodil</a:t>
            </a:r>
            <a:r>
              <a:rPr lang="en-US" sz="2800" dirty="0">
                <a:solidFill>
                  <a:srgbClr val="FF3300"/>
                </a:solidFill>
              </a:rPr>
              <a:t>			Staff</a:t>
            </a:r>
          </a:p>
          <a:p>
            <a:pPr marL="0" indent="0">
              <a:buNone/>
            </a:pPr>
            <a:r>
              <a:rPr lang="en-US" sz="2800" dirty="0"/>
              <a:t>2 [1692]	</a:t>
            </a:r>
            <a:r>
              <a:rPr lang="en-US" sz="2800" dirty="0" err="1"/>
              <a:t>EvenOurselvesCanNot</a:t>
            </a:r>
            <a:r>
              <a:rPr lang="en-US" sz="2800" dirty="0"/>
              <a:t>…	Fan Ye and </a:t>
            </a:r>
            <a:r>
              <a:rPr lang="en-US" sz="2800" dirty="0" err="1"/>
              <a:t>TianHao</a:t>
            </a:r>
            <a:r>
              <a:rPr lang="en-US" sz="2800" dirty="0"/>
              <a:t> Zhang</a:t>
            </a:r>
          </a:p>
          <a:p>
            <a:pPr marL="0" indent="0">
              <a:buNone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FF3300"/>
                </a:solidFill>
              </a:rPr>
              <a:t>  [1676]	Staff Infection		Staff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FF3300"/>
                </a:solidFill>
              </a:rPr>
              <a:t>   [1667]	</a:t>
            </a:r>
            <a:r>
              <a:rPr lang="en-US" sz="2800" dirty="0" err="1">
                <a:solidFill>
                  <a:srgbClr val="FF3300"/>
                </a:solidFill>
              </a:rPr>
              <a:t>Stapphire</a:t>
            </a:r>
            <a:r>
              <a:rPr lang="en-US" sz="2800" dirty="0">
                <a:solidFill>
                  <a:srgbClr val="FF3300"/>
                </a:solidFill>
              </a:rPr>
              <a:t>			Staff</a:t>
            </a:r>
          </a:p>
          <a:p>
            <a:pPr marL="0" indent="0">
              <a:buNone/>
            </a:pPr>
            <a:r>
              <a:rPr lang="en-US" sz="2800" dirty="0"/>
              <a:t>3 [1650]	89temples.exe		Joseph </a:t>
            </a:r>
            <a:r>
              <a:rPr lang="en-US" sz="2800" dirty="0" err="1"/>
              <a:t>Hui</a:t>
            </a:r>
            <a:r>
              <a:rPr lang="en-US" sz="2800" dirty="0"/>
              <a:t> and Alan Yao</a:t>
            </a:r>
          </a:p>
        </p:txBody>
      </p:sp>
    </p:spTree>
    <p:extLst>
      <p:ext uri="{BB962C8B-B14F-4D97-AF65-F5344CB8AC3E}">
        <p14:creationId xmlns:p14="http://schemas.microsoft.com/office/powerpoint/2010/main" val="2879347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P3 Mini-Contest Results!</a:t>
            </a:r>
          </a:p>
        </p:txBody>
      </p:sp>
      <p:pic>
        <p:nvPicPr>
          <p:cNvPr id="8" name="Picture 7" descr="Screen Shot 2014-02-10 at 9.19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19200"/>
            <a:ext cx="9908511" cy="530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90234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385"/>
  <p:tag name="DEFAULTHEIGHT" val="283"/>
</p:tagLst>
</file>

<file path=ppt/theme/theme1.xml><?xml version="1.0" encoding="utf-8"?>
<a:theme xmlns:a="http://schemas.openxmlformats.org/drawingml/2006/main" name="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FA12 cs188 lecture 3 -- a-star search</Template>
  <TotalTime>67280</TotalTime>
  <Words>1383</Words>
  <Application>Microsoft Office PowerPoint</Application>
  <PresentationFormat>Widescreen</PresentationFormat>
  <Paragraphs>258</Paragraphs>
  <Slides>43</Slides>
  <Notes>5</Notes>
  <HiddenSlides>5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Wingdings</vt:lpstr>
      <vt:lpstr>dan-berkeley-nlp-v1</vt:lpstr>
      <vt:lpstr>Announcements</vt:lpstr>
      <vt:lpstr>Announcements</vt:lpstr>
      <vt:lpstr>CS 188: Artificial Intelligence </vt:lpstr>
      <vt:lpstr>Contest Results</vt:lpstr>
      <vt:lpstr>P1 Mini-Contest Results!</vt:lpstr>
      <vt:lpstr>P1 Mini-Contest Results</vt:lpstr>
      <vt:lpstr>P2 Mini-Contest Results!</vt:lpstr>
      <vt:lpstr>P2 Mini-Contest Results</vt:lpstr>
      <vt:lpstr>P3 Mini-Contest Results!</vt:lpstr>
      <vt:lpstr>P3 Mini-Contest Results</vt:lpstr>
      <vt:lpstr>Final Contest</vt:lpstr>
      <vt:lpstr>Final Contest Results!</vt:lpstr>
      <vt:lpstr>Final Contest Statistics</vt:lpstr>
      <vt:lpstr>Top-10</vt:lpstr>
      <vt:lpstr>Top Five Teams</vt:lpstr>
      <vt:lpstr>For (not) 3rd Place</vt:lpstr>
      <vt:lpstr>For 1st (and 2nd) place</vt:lpstr>
      <vt:lpstr>Vs Staff</vt:lpstr>
      <vt:lpstr>Top-3</vt:lpstr>
      <vt:lpstr>…and Congratulations to All!</vt:lpstr>
      <vt:lpstr>PowerPoint Presentation</vt:lpstr>
      <vt:lpstr>PowerPoint Presentation</vt:lpstr>
      <vt:lpstr>PowerPoint Presentation</vt:lpstr>
      <vt:lpstr>Personal Robotics</vt:lpstr>
      <vt:lpstr>Apprenticeship</vt:lpstr>
      <vt:lpstr>Generalizing Trajectories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Learning f : R3  R3 from samples</vt:lpstr>
      <vt:lpstr>PowerPoint Presentation</vt:lpstr>
      <vt:lpstr>Looking Ahead</vt:lpstr>
      <vt:lpstr>Darpa Robotics Challenge</vt:lpstr>
      <vt:lpstr>Pac-Man Beyond the Game!</vt:lpstr>
      <vt:lpstr>Pacman: Beyond Simulation?</vt:lpstr>
      <vt:lpstr>Bugman?</vt:lpstr>
      <vt:lpstr>Bugman</vt:lpstr>
      <vt:lpstr>Where to Go Next?</vt:lpstr>
      <vt:lpstr>Where to go next?</vt:lpstr>
      <vt:lpstr>That’s It!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294-5: Statistical Natural Language Processing</dc:title>
  <dc:creator>Preferred Customer</dc:creator>
  <cp:lastModifiedBy>Thanh Doan</cp:lastModifiedBy>
  <cp:revision>2844</cp:revision>
  <cp:lastPrinted>2013-05-02T09:23:43Z</cp:lastPrinted>
  <dcterms:created xsi:type="dcterms:W3CDTF">2004-08-27T04:16:05Z</dcterms:created>
  <dcterms:modified xsi:type="dcterms:W3CDTF">2020-07-27T02:15:08Z</dcterms:modified>
</cp:coreProperties>
</file>

<file path=docProps/thumbnail.jpeg>
</file>